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x-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ctiveX/activeX1.xml" ContentType="application/vnd.ms-office.activeX+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embeddings/oleObject7.bin" ContentType="application/vnd.openxmlformats-officedocument.oleObject"/>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embeddings/oleObject8.bin" ContentType="application/vnd.openxmlformats-officedocument.oleObject"/>
  <Override PartName="/ppt/tags/tag12.xml" ContentType="application/vnd.openxmlformats-officedocument.presentationml.tags+xml"/>
  <Override PartName="/ppt/tags/tag13.xml" ContentType="application/vnd.openxmlformats-officedocument.presentationml.tags+xml"/>
  <Override PartName="/ppt/embeddings/oleObject9.bin" ContentType="application/vnd.openxmlformats-officedocument.oleObject"/>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embeddings/oleObject10.bin" ContentType="application/vnd.openxmlformats-officedocument.oleObject"/>
  <Override PartName="/ppt/tags/tag19.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handoutMasterIdLst>
    <p:handoutMasterId r:id="rId33"/>
  </p:handoutMasterIdLst>
  <p:sldIdLst>
    <p:sldId id="390" r:id="rId3"/>
    <p:sldId id="434" r:id="rId4"/>
    <p:sldId id="425" r:id="rId5"/>
    <p:sldId id="426" r:id="rId6"/>
    <p:sldId id="427" r:id="rId7"/>
    <p:sldId id="422" r:id="rId8"/>
    <p:sldId id="435" r:id="rId9"/>
    <p:sldId id="432" r:id="rId10"/>
    <p:sldId id="464" r:id="rId11"/>
    <p:sldId id="465" r:id="rId12"/>
    <p:sldId id="353" r:id="rId13"/>
    <p:sldId id="481" r:id="rId14"/>
    <p:sldId id="480" r:id="rId15"/>
    <p:sldId id="451" r:id="rId16"/>
    <p:sldId id="452" r:id="rId17"/>
    <p:sldId id="406" r:id="rId18"/>
    <p:sldId id="428" r:id="rId19"/>
    <p:sldId id="482" r:id="rId20"/>
    <p:sldId id="483" r:id="rId21"/>
    <p:sldId id="484" r:id="rId22"/>
    <p:sldId id="485" r:id="rId23"/>
    <p:sldId id="407" r:id="rId24"/>
    <p:sldId id="413" r:id="rId25"/>
    <p:sldId id="416" r:id="rId26"/>
    <p:sldId id="500" r:id="rId27"/>
    <p:sldId id="461" r:id="rId28"/>
    <p:sldId id="408" r:id="rId29"/>
    <p:sldId id="419" r:id="rId30"/>
    <p:sldId id="462" r:id="rId31"/>
    <p:sldId id="433" r:id="rId32"/>
  </p:sldIdLst>
  <p:sldSz cx="9144000" cy="6858000" type="screen4x3"/>
  <p:notesSz cx="6858000" cy="9144000"/>
  <p:custDataLst>
    <p:tags r:id="rId34"/>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006666"/>
    <a:srgbClr val="0000CC"/>
    <a:srgbClr val="000066"/>
    <a:srgbClr val="003E3D"/>
    <a:srgbClr val="292929"/>
    <a:srgbClr val="4D4D4D"/>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38"/>
    <p:restoredTop sz="98194"/>
  </p:normalViewPr>
  <p:slideViewPr>
    <p:cSldViewPr snapToObjects="1" showGuides="1">
      <p:cViewPr varScale="1">
        <p:scale>
          <a:sx n="66" d="100"/>
          <a:sy n="66" d="100"/>
        </p:scale>
        <p:origin x="64" y="1088"/>
      </p:cViewPr>
      <p:guideLst>
        <p:guide orient="horz" pos="2160"/>
        <p:guide pos="2857"/>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image" Target="../media/image46.emf"/><Relationship Id="rId4"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217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2179"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2180"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62181"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0C04C5F1-A45A-415C-BF94-8D1D4B123FE8}" type="slidenum">
              <a:rPr kumimoji="0" lang="en-US" altLang="zh-CN"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1981200" cy="476250"/>
          </a:xfrm>
        </p:spPr>
        <p:txBody>
          <a:bodyPr/>
          <a:lstStyle>
            <a:lvl1pPr>
              <a:defRPr/>
            </a:lvl1pPr>
          </a:lstStyle>
          <a:p>
            <a:fld id="{BA4BEDF3-D3FD-469D-A5C2-0A428FEE3212}" type="slidenum">
              <a:rPr lang="en-US" altLang="zh-CN"/>
              <a:t>‹#›</a:t>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a:t>单击此处编辑母版文本样式</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a:t>单击此处编辑母版标题样式</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a:t>单击此处编辑母版文本样式</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40" descr="bj"/>
          <p:cNvPicPr>
            <a:picLocks noChangeAspect="1"/>
          </p:cNvPicPr>
          <p:nvPr userDrawn="1"/>
        </p:nvPicPr>
        <p:blipFill>
          <a:blip r:embed="rId14"/>
          <a:stretch>
            <a:fillRect/>
          </a:stretch>
        </p:blipFill>
        <p:spPr>
          <a:xfrm>
            <a:off x="0" y="6134100"/>
            <a:ext cx="9144000" cy="739775"/>
          </a:xfrm>
          <a:prstGeom prst="rect">
            <a:avLst/>
          </a:prstGeom>
          <a:noFill/>
          <a:ln w="9525">
            <a:noFill/>
          </a:ln>
        </p:spPr>
      </p:pic>
      <p:grpSp>
        <p:nvGrpSpPr>
          <p:cNvPr id="1027" name="Group 20"/>
          <p:cNvGrpSpPr/>
          <p:nvPr userDrawn="1"/>
        </p:nvGrpSpPr>
        <p:grpSpPr>
          <a:xfrm>
            <a:off x="6805613" y="6415088"/>
            <a:ext cx="198437" cy="327025"/>
            <a:chOff x="3492" y="3902"/>
            <a:chExt cx="155" cy="257"/>
          </a:xfrm>
        </p:grpSpPr>
        <p:sp>
          <p:nvSpPr>
            <p:cNvPr id="462869" name="AutoShape 21">
              <a:hlinkClick r:id="" action="ppaction://hlinkshowjump?jump=lastslide"/>
            </p:cNvPr>
            <p:cNvSpPr>
              <a:spLocks noChangeArrowheads="1"/>
            </p:cNvSpPr>
            <p:nvPr/>
          </p:nvSpPr>
          <p:spPr bwMode="auto">
            <a:xfrm rot="5400000">
              <a:off x="3440" y="3952"/>
              <a:ext cx="257" cy="155"/>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Line 22">
              <a:hlinkClick r:id="" action="ppaction://hlinkshowjump?jump=lastslide"/>
            </p:cNvPr>
            <p:cNvSpPr/>
            <p:nvPr userDrawn="1"/>
          </p:nvSpPr>
          <p:spPr>
            <a:xfrm>
              <a:off x="3647" y="3923"/>
              <a:ext cx="0" cy="203"/>
            </a:xfrm>
            <a:prstGeom prst="line">
              <a:avLst/>
            </a:prstGeom>
            <a:ln w="28575" cap="flat" cmpd="sng">
              <a:solidFill>
                <a:srgbClr val="ACEAFE"/>
              </a:solidFill>
              <a:prstDash val="solid"/>
              <a:round/>
              <a:headEnd type="none" w="med" len="med"/>
              <a:tailEnd type="none" w="med" len="med"/>
            </a:ln>
            <a:effectLst>
              <a:prstShdw prst="shdw17" dist="17961" dir="2699999">
                <a:srgbClr val="678C98"/>
              </a:prstShdw>
            </a:effectLst>
          </p:spPr>
        </p:sp>
      </p:grpSp>
      <p:sp>
        <p:nvSpPr>
          <p:cNvPr id="462871" name="AutoShape 23">
            <a:hlinkClick r:id="" action="ppaction://hlinkshowjump?jump=nextslide"/>
          </p:cNvPr>
          <p:cNvSpPr>
            <a:spLocks noChangeArrowheads="1"/>
          </p:cNvSpPr>
          <p:nvPr/>
        </p:nvSpPr>
        <p:spPr bwMode="auto">
          <a:xfrm rot="5400000">
            <a:off x="7471569" y="6479381"/>
            <a:ext cx="327025" cy="198438"/>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2872" name="AutoShape 24">
            <a:hlinkClick r:id="" action="ppaction://hlinkshowjump?jump=previousslide"/>
          </p:cNvPr>
          <p:cNvSpPr>
            <a:spLocks noChangeArrowheads="1"/>
          </p:cNvSpPr>
          <p:nvPr/>
        </p:nvSpPr>
        <p:spPr bwMode="auto">
          <a:xfrm rot="16200000">
            <a:off x="8019256" y="6479381"/>
            <a:ext cx="327025" cy="198438"/>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032" name="Group 25"/>
          <p:cNvGrpSpPr/>
          <p:nvPr userDrawn="1"/>
        </p:nvGrpSpPr>
        <p:grpSpPr>
          <a:xfrm>
            <a:off x="8766175" y="6415088"/>
            <a:ext cx="198438" cy="327025"/>
            <a:chOff x="4558" y="3875"/>
            <a:chExt cx="155" cy="257"/>
          </a:xfrm>
        </p:grpSpPr>
        <p:sp>
          <p:nvSpPr>
            <p:cNvPr id="462874" name="AutoShape 26">
              <a:hlinkClick r:id="" action="ppaction://hlinkshowjump?jump=firstslide"/>
            </p:cNvPr>
            <p:cNvSpPr>
              <a:spLocks noChangeArrowheads="1"/>
            </p:cNvSpPr>
            <p:nvPr/>
          </p:nvSpPr>
          <p:spPr bwMode="auto">
            <a:xfrm rot="16200000">
              <a:off x="4506" y="3925"/>
              <a:ext cx="257" cy="155"/>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4" name="Line 27"/>
            <p:cNvSpPr/>
            <p:nvPr userDrawn="1"/>
          </p:nvSpPr>
          <p:spPr>
            <a:xfrm>
              <a:off x="4558" y="3896"/>
              <a:ext cx="0" cy="203"/>
            </a:xfrm>
            <a:prstGeom prst="line">
              <a:avLst/>
            </a:prstGeom>
            <a:ln w="28575" cap="flat" cmpd="sng">
              <a:solidFill>
                <a:srgbClr val="ACEAFE"/>
              </a:solidFill>
              <a:prstDash val="solid"/>
              <a:round/>
              <a:headEnd type="none" w="med" len="med"/>
              <a:tailEnd type="none" w="med" len="med"/>
            </a:ln>
            <a:effectLst>
              <a:prstShdw prst="shdw17" dist="17961" dir="2699999">
                <a:srgbClr val="678C98"/>
              </a:prstShdw>
            </a:effectLst>
          </p:spPr>
        </p:sp>
      </p:grpSp>
      <p:pic>
        <p:nvPicPr>
          <p:cNvPr id="1035" name="Picture 37" descr="bj"/>
          <p:cNvPicPr>
            <a:picLocks noChangeAspect="1"/>
          </p:cNvPicPr>
          <p:nvPr userDrawn="1"/>
        </p:nvPicPr>
        <p:blipFill>
          <a:blip r:embed="rId14"/>
          <a:stretch>
            <a:fillRect/>
          </a:stretch>
        </p:blipFill>
        <p:spPr>
          <a:xfrm>
            <a:off x="0" y="0"/>
            <a:ext cx="9144000" cy="739775"/>
          </a:xfrm>
          <a:prstGeom prst="rect">
            <a:avLst/>
          </a:prstGeom>
          <a:noFill/>
          <a:ln w="9525">
            <a:noFill/>
          </a:ln>
        </p:spPr>
      </p:pic>
      <p:sp>
        <p:nvSpPr>
          <p:cNvPr id="2" name="Rectangle 33"/>
          <p:cNvSpPr>
            <a:spLocks noChangeArrowheads="1"/>
          </p:cNvSpPr>
          <p:nvPr/>
        </p:nvSpPr>
        <p:spPr bwMode="auto">
          <a:xfrm>
            <a:off x="0" y="692150"/>
            <a:ext cx="9144000" cy="73025"/>
          </a:xfrm>
          <a:prstGeom prst="rect">
            <a:avLst/>
          </a:prstGeom>
          <a:gradFill rotWithShape="1">
            <a:gsLst>
              <a:gs pos="0">
                <a:srgbClr val="FF3300"/>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Rectangle 34"/>
          <p:cNvSpPr>
            <a:spLocks noChangeArrowheads="1"/>
          </p:cNvSpPr>
          <p:nvPr/>
        </p:nvSpPr>
        <p:spPr bwMode="auto">
          <a:xfrm>
            <a:off x="0" y="6173788"/>
            <a:ext cx="9144000" cy="73025"/>
          </a:xfrm>
          <a:prstGeom prst="rect">
            <a:avLst/>
          </a:prstGeom>
          <a:gradFill rotWithShape="1">
            <a:gsLst>
              <a:gs pos="0">
                <a:schemeClr val="bg1"/>
              </a:gs>
              <a:gs pos="100000">
                <a:srgbClr val="FF3300"/>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40" descr="bj"/>
          <p:cNvPicPr>
            <a:picLocks noChangeAspect="1"/>
          </p:cNvPicPr>
          <p:nvPr userDrawn="1"/>
        </p:nvPicPr>
        <p:blipFill>
          <a:blip r:embed="rId13"/>
          <a:stretch>
            <a:fillRect/>
          </a:stretch>
        </p:blipFill>
        <p:spPr>
          <a:xfrm>
            <a:off x="0" y="6134100"/>
            <a:ext cx="9144000" cy="739775"/>
          </a:xfrm>
          <a:prstGeom prst="rect">
            <a:avLst/>
          </a:prstGeom>
          <a:noFill/>
          <a:ln w="9525">
            <a:noFill/>
          </a:ln>
        </p:spPr>
      </p:pic>
      <p:grpSp>
        <p:nvGrpSpPr>
          <p:cNvPr id="2051" name="Group 20"/>
          <p:cNvGrpSpPr/>
          <p:nvPr userDrawn="1"/>
        </p:nvGrpSpPr>
        <p:grpSpPr>
          <a:xfrm>
            <a:off x="6805613" y="6415088"/>
            <a:ext cx="198437" cy="327025"/>
            <a:chOff x="3492" y="3902"/>
            <a:chExt cx="155" cy="257"/>
          </a:xfrm>
        </p:grpSpPr>
        <p:sp>
          <p:nvSpPr>
            <p:cNvPr id="462869" name="AutoShape 21">
              <a:hlinkClick r:id="" action="ppaction://hlinkshowjump?jump=lastslide"/>
            </p:cNvPr>
            <p:cNvSpPr>
              <a:spLocks noChangeArrowheads="1"/>
            </p:cNvSpPr>
            <p:nvPr/>
          </p:nvSpPr>
          <p:spPr bwMode="auto">
            <a:xfrm rot="5400000">
              <a:off x="3440" y="3952"/>
              <a:ext cx="257" cy="155"/>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Line 22">
              <a:hlinkClick r:id="" action="ppaction://hlinkshowjump?jump=lastslide"/>
            </p:cNvPr>
            <p:cNvSpPr/>
            <p:nvPr userDrawn="1"/>
          </p:nvSpPr>
          <p:spPr>
            <a:xfrm>
              <a:off x="3647" y="3923"/>
              <a:ext cx="0" cy="203"/>
            </a:xfrm>
            <a:prstGeom prst="line">
              <a:avLst/>
            </a:prstGeom>
            <a:ln w="28575" cap="flat" cmpd="sng">
              <a:solidFill>
                <a:srgbClr val="ACEAFE"/>
              </a:solidFill>
              <a:prstDash val="solid"/>
              <a:round/>
              <a:headEnd type="none" w="med" len="med"/>
              <a:tailEnd type="none" w="med" len="med"/>
            </a:ln>
            <a:effectLst>
              <a:prstShdw prst="shdw17" dist="17961" dir="2699999">
                <a:srgbClr val="678C98"/>
              </a:prstShdw>
            </a:effectLst>
          </p:spPr>
        </p:sp>
      </p:grpSp>
      <p:sp>
        <p:nvSpPr>
          <p:cNvPr id="462871" name="AutoShape 23">
            <a:hlinkClick r:id="" action="ppaction://hlinkshowjump?jump=nextslide"/>
          </p:cNvPr>
          <p:cNvSpPr>
            <a:spLocks noChangeArrowheads="1"/>
          </p:cNvSpPr>
          <p:nvPr/>
        </p:nvSpPr>
        <p:spPr bwMode="auto">
          <a:xfrm rot="5400000">
            <a:off x="7471569" y="6479381"/>
            <a:ext cx="327025" cy="198438"/>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2872" name="AutoShape 24">
            <a:hlinkClick r:id="" action="ppaction://hlinkshowjump?jump=previousslide"/>
          </p:cNvPr>
          <p:cNvSpPr>
            <a:spLocks noChangeArrowheads="1"/>
          </p:cNvSpPr>
          <p:nvPr/>
        </p:nvSpPr>
        <p:spPr bwMode="auto">
          <a:xfrm rot="16200000">
            <a:off x="8019256" y="6479381"/>
            <a:ext cx="327025" cy="198438"/>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2056" name="Group 25"/>
          <p:cNvGrpSpPr/>
          <p:nvPr userDrawn="1"/>
        </p:nvGrpSpPr>
        <p:grpSpPr>
          <a:xfrm>
            <a:off x="8766175" y="6415088"/>
            <a:ext cx="198438" cy="327025"/>
            <a:chOff x="4558" y="3875"/>
            <a:chExt cx="155" cy="257"/>
          </a:xfrm>
        </p:grpSpPr>
        <p:sp>
          <p:nvSpPr>
            <p:cNvPr id="462874" name="AutoShape 26">
              <a:hlinkClick r:id="" action="ppaction://hlinkshowjump?jump=firstslide"/>
            </p:cNvPr>
            <p:cNvSpPr>
              <a:spLocks noChangeArrowheads="1"/>
            </p:cNvSpPr>
            <p:nvPr/>
          </p:nvSpPr>
          <p:spPr bwMode="auto">
            <a:xfrm rot="16200000">
              <a:off x="4506" y="3925"/>
              <a:ext cx="257" cy="155"/>
            </a:xfrm>
            <a:prstGeom prst="triangle">
              <a:avLst>
                <a:gd name="adj" fmla="val 50000"/>
              </a:avLst>
            </a:prstGeom>
            <a:solidFill>
              <a:schemeClr val="accent1"/>
            </a:solidFill>
            <a:ln w="9525">
              <a:noFill/>
              <a:miter lim="800000"/>
            </a:ln>
            <a:effectLst>
              <a:prstShdw prst="shdw17" dist="17961" dir="2700000">
                <a:schemeClr val="accent1">
                  <a:gamma/>
                  <a:shade val="60000"/>
                  <a:invGamma/>
                </a:schemeClr>
              </a:prst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8" name="Line 27"/>
            <p:cNvSpPr/>
            <p:nvPr userDrawn="1"/>
          </p:nvSpPr>
          <p:spPr>
            <a:xfrm>
              <a:off x="4558" y="3896"/>
              <a:ext cx="0" cy="203"/>
            </a:xfrm>
            <a:prstGeom prst="line">
              <a:avLst/>
            </a:prstGeom>
            <a:ln w="28575" cap="flat" cmpd="sng">
              <a:solidFill>
                <a:srgbClr val="ACEAFE"/>
              </a:solidFill>
              <a:prstDash val="solid"/>
              <a:round/>
              <a:headEnd type="none" w="med" len="med"/>
              <a:tailEnd type="none" w="med" len="med"/>
            </a:ln>
            <a:effectLst>
              <a:prstShdw prst="shdw17" dist="17961" dir="2699999">
                <a:srgbClr val="678C98"/>
              </a:prstShdw>
            </a:effectLst>
          </p:spPr>
        </p:sp>
      </p:grpSp>
      <p:pic>
        <p:nvPicPr>
          <p:cNvPr id="2059" name="Picture 37" descr="bj"/>
          <p:cNvPicPr>
            <a:picLocks noChangeAspect="1"/>
          </p:cNvPicPr>
          <p:nvPr userDrawn="1"/>
        </p:nvPicPr>
        <p:blipFill>
          <a:blip r:embed="rId13"/>
          <a:stretch>
            <a:fillRect/>
          </a:stretch>
        </p:blipFill>
        <p:spPr>
          <a:xfrm>
            <a:off x="0" y="0"/>
            <a:ext cx="9144000" cy="739775"/>
          </a:xfrm>
          <a:prstGeom prst="rect">
            <a:avLst/>
          </a:prstGeom>
          <a:noFill/>
          <a:ln w="9525">
            <a:noFill/>
          </a:ln>
        </p:spPr>
      </p:pic>
      <p:sp>
        <p:nvSpPr>
          <p:cNvPr id="1032" name="Rectangle 33"/>
          <p:cNvSpPr>
            <a:spLocks noChangeArrowheads="1"/>
          </p:cNvSpPr>
          <p:nvPr/>
        </p:nvSpPr>
        <p:spPr bwMode="auto">
          <a:xfrm>
            <a:off x="0" y="692150"/>
            <a:ext cx="9144000" cy="73025"/>
          </a:xfrm>
          <a:prstGeom prst="rect">
            <a:avLst/>
          </a:prstGeom>
          <a:gradFill rotWithShape="1">
            <a:gsLst>
              <a:gs pos="0">
                <a:srgbClr val="FF3300"/>
              </a:gs>
              <a:gs pos="100000">
                <a:schemeClr val="bg1"/>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3" name="Rectangle 34"/>
          <p:cNvSpPr>
            <a:spLocks noChangeArrowheads="1"/>
          </p:cNvSpPr>
          <p:nvPr/>
        </p:nvSpPr>
        <p:spPr bwMode="auto">
          <a:xfrm>
            <a:off x="0" y="6173788"/>
            <a:ext cx="9144000" cy="73025"/>
          </a:xfrm>
          <a:prstGeom prst="rect">
            <a:avLst/>
          </a:prstGeom>
          <a:gradFill rotWithShape="1">
            <a:gsLst>
              <a:gs pos="0">
                <a:schemeClr val="bg1"/>
              </a:gs>
              <a:gs pos="100000">
                <a:srgbClr val="FF3300"/>
              </a:gs>
            </a:gsLst>
            <a:lin ang="0" scaled="1"/>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anose="05000000000000000000" pitchFamily="2" charset="2"/>
        <a:buChar char="v"/>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5000"/>
        <a:buFont typeface="Wingdings" panose="05000000000000000000"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hlink"/>
        </a:buClr>
        <a:buSzPct val="80000"/>
        <a:buFont typeface="Wingdings" panose="05000000000000000000" pitchFamily="2" charset="2"/>
        <a:buChar char="v"/>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90000"/>
        <a:buFont typeface="Wingdings" panose="05000000000000000000"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5pPr>
      <a:lvl6pPr marL="25146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6pPr>
      <a:lvl7pPr marL="29718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7pPr>
      <a:lvl8pPr marL="34290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8pPr>
      <a:lvl9pPr marL="3886200" indent="-228600" algn="l" rtl="0" fontAlgn="base">
        <a:spcBef>
          <a:spcPct val="20000"/>
        </a:spcBef>
        <a:spcAft>
          <a:spcPct val="0"/>
        </a:spcAft>
        <a:buClr>
          <a:schemeClr val="hlink"/>
        </a:buClr>
        <a:buSzPct val="85000"/>
        <a:buFont typeface="Wingdings" panose="05000000000000000000" pitchFamily="2" charset="2"/>
        <a:buChar char="v"/>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42.wmf"/></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48.emf"/><Relationship Id="rId13" Type="http://schemas.openxmlformats.org/officeDocument/2006/relationships/image" Target="../media/image51.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0.png"/><Relationship Id="rId2" Type="http://schemas.openxmlformats.org/officeDocument/2006/relationships/slideLayout" Target="../slideLayouts/slideLayout12.xml"/><Relationship Id="rId16" Type="http://schemas.openxmlformats.org/officeDocument/2006/relationships/image" Target="../media/image54.png"/><Relationship Id="rId1" Type="http://schemas.openxmlformats.org/officeDocument/2006/relationships/vmlDrawing" Target="../drawings/vmlDrawing2.vml"/><Relationship Id="rId6" Type="http://schemas.openxmlformats.org/officeDocument/2006/relationships/image" Target="../media/image47.emf"/><Relationship Id="rId11" Type="http://schemas.openxmlformats.org/officeDocument/2006/relationships/image" Target="../media/image49.emf"/><Relationship Id="rId5" Type="http://schemas.openxmlformats.org/officeDocument/2006/relationships/oleObject" Target="../embeddings/oleObject2.bin"/><Relationship Id="rId15" Type="http://schemas.openxmlformats.org/officeDocument/2006/relationships/image" Target="../media/image53.png"/><Relationship Id="rId10" Type="http://schemas.openxmlformats.org/officeDocument/2006/relationships/oleObject" Target="../embeddings/oleObject4.bin"/><Relationship Id="rId4" Type="http://schemas.openxmlformats.org/officeDocument/2006/relationships/image" Target="../media/image46.emf"/><Relationship Id="rId9" Type="http://schemas.openxmlformats.org/officeDocument/2006/relationships/hyperlink" Target="&#30456;&#20301;&#27861;&#27979;&#22768;&#36895;&#65288;&#21016;&#33452;&#33452;&#65289;&#32771;&#26680;/&#39547;&#27874;&#27861;&#27979;&#37327;&#22768;&#36895;/&#39547;&#27874;&#27861;.wmv" TargetMode="External"/><Relationship Id="rId14"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9.xml"/><Relationship Id="rId1" Type="http://schemas.openxmlformats.org/officeDocument/2006/relationships/vmlDrawing" Target="../drawings/vmlDrawing3.vml"/><Relationship Id="rId4" Type="http://schemas.openxmlformats.org/officeDocument/2006/relationships/image" Target="../media/image55.emf"/></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59.png"/><Relationship Id="rId5" Type="http://schemas.openxmlformats.org/officeDocument/2006/relationships/image" Target="../media/image55.e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61.wmf"/><Relationship Id="rId4" Type="http://schemas.openxmlformats.org/officeDocument/2006/relationships/tags" Target="../tags/tag5.xml"/><Relationship Id="rId9"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62.wmf"/><Relationship Id="rId2" Type="http://schemas.openxmlformats.org/officeDocument/2006/relationships/tags" Target="../tags/tag9.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slideLayout" Target="../slideLayouts/slideLayout7.xml"/><Relationship Id="rId4" Type="http://schemas.openxmlformats.org/officeDocument/2006/relationships/tags" Target="../tags/tag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63.wmf"/><Relationship Id="rId5" Type="http://schemas.openxmlformats.org/officeDocument/2006/relationships/oleObject" Target="../embeddings/oleObject9.bin"/><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tags" Target="../tags/tag15.xml"/><Relationship Id="rId7"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64.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hyperlink" Target="&#22768;&#27874;&#30340;&#22810;&#26222;&#21202;.MPG" TargetMode="Externa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27700;&#38754;&#27874;&#30340;&#22810;&#26222;&#21202;&#25928;&#24212;.MPG" TargetMode="Externa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2" descr="图片1a"/>
          <p:cNvPicPr>
            <a:picLocks noChangeAspect="1"/>
          </p:cNvPicPr>
          <p:nvPr/>
        </p:nvPicPr>
        <p:blipFill>
          <a:blip r:embed="rId2"/>
          <a:stretch>
            <a:fillRect/>
          </a:stretch>
        </p:blipFill>
        <p:spPr>
          <a:xfrm>
            <a:off x="0" y="549275"/>
            <a:ext cx="9144000" cy="6308725"/>
          </a:xfrm>
          <a:prstGeom prst="rect">
            <a:avLst/>
          </a:prstGeom>
          <a:noFill/>
          <a:ln w="9525">
            <a:noFill/>
          </a:ln>
        </p:spPr>
      </p:pic>
      <p:sp>
        <p:nvSpPr>
          <p:cNvPr id="6146" name="Rectangle 4"/>
          <p:cNvSpPr/>
          <p:nvPr/>
        </p:nvSpPr>
        <p:spPr>
          <a:xfrm>
            <a:off x="0" y="5949950"/>
            <a:ext cx="9144000" cy="908050"/>
          </a:xfrm>
          <a:prstGeom prst="rect">
            <a:avLst/>
          </a:prstGeom>
          <a:solidFill>
            <a:srgbClr val="0099FF"/>
          </a:solidFill>
          <a:ln w="28575">
            <a:noFill/>
          </a:ln>
        </p:spPr>
        <p:txBody>
          <a:bodyPr wrap="none" anchor="ctr" anchorCtr="0"/>
          <a:lstStyle/>
          <a:p>
            <a:pPr algn="ctr"/>
            <a:r>
              <a:rPr lang="en-US" altLang="zh-CN" sz="2800" b="1" i="1" dirty="0">
                <a:latin typeface="Times New Roman" panose="02020603050405020304" pitchFamily="18" charset="0"/>
                <a:ea typeface="华文中宋" panose="02010600040101010101" pitchFamily="2" charset="-122"/>
              </a:rPr>
              <a:t>                                                       </a:t>
            </a:r>
            <a:endParaRPr lang="en-US" altLang="zh-CN" sz="2800" b="1" i="1" dirty="0">
              <a:solidFill>
                <a:srgbClr val="000066"/>
              </a:solidFill>
              <a:latin typeface="Times New Roman" panose="02020603050405020304" pitchFamily="18" charset="0"/>
              <a:ea typeface="华文中宋" panose="02010600040101010101" pitchFamily="2" charset="-122"/>
            </a:endParaRPr>
          </a:p>
        </p:txBody>
      </p:sp>
      <p:sp>
        <p:nvSpPr>
          <p:cNvPr id="6147" name="Rectangle 5"/>
          <p:cNvSpPr/>
          <p:nvPr/>
        </p:nvSpPr>
        <p:spPr>
          <a:xfrm>
            <a:off x="0" y="0"/>
            <a:ext cx="9144000" cy="908050"/>
          </a:xfrm>
          <a:prstGeom prst="rect">
            <a:avLst/>
          </a:prstGeom>
          <a:solidFill>
            <a:srgbClr val="6699FF"/>
          </a:solidFill>
          <a:ln w="28575">
            <a:noFill/>
          </a:ln>
        </p:spPr>
        <p:txBody>
          <a:bodyPr wrap="none" anchor="ctr" anchorCtr="0"/>
          <a:lstStyle/>
          <a:p>
            <a:endParaRPr lang="zh-CN" altLang="en-US" dirty="0">
              <a:latin typeface="Arial" panose="020B0604020202020204" pitchFamily="34" charset="0"/>
              <a:ea typeface="宋体" panose="02010600030101010101" pitchFamily="2" charset="-122"/>
            </a:endParaRPr>
          </a:p>
        </p:txBody>
      </p:sp>
      <p:sp>
        <p:nvSpPr>
          <p:cNvPr id="6148" name="WordArt 8"/>
          <p:cNvSpPr>
            <a:spLocks noTextEdit="1"/>
          </p:cNvSpPr>
          <p:nvPr/>
        </p:nvSpPr>
        <p:spPr>
          <a:xfrm>
            <a:off x="4716463" y="4510088"/>
            <a:ext cx="3095625" cy="503237"/>
          </a:xfrm>
          <a:prstGeom prst="rect">
            <a:avLst/>
          </a:prstGeom>
        </p:spPr>
        <p:txBody>
          <a:bodyPr wrap="none" fromWordArt="1">
            <a:prstTxWarp prst="textPlain">
              <a:avLst>
                <a:gd name="adj" fmla="val 50000"/>
              </a:avLst>
            </a:prstTxWarp>
            <a:normAutofit fontScale="45000" lnSpcReduction="20000"/>
          </a:bodyPr>
          <a:lstStyle/>
          <a:p>
            <a:pPr algn="ctr"/>
            <a:r>
              <a:rPr lang="zh-CN" altLang="en-US" sz="3600" b="1">
                <a:ln w="9525" cap="flat" cmpd="sng">
                  <a:solidFill>
                    <a:srgbClr val="000066"/>
                  </a:solidFill>
                  <a:prstDash val="solid"/>
                  <a:round/>
                  <a:headEnd type="none" w="med" len="med"/>
                  <a:tailEnd type="none" w="med" len="med"/>
                </a:ln>
                <a:solidFill>
                  <a:srgbClr val="000066"/>
                </a:solidFill>
                <a:effectLst>
                  <a:outerShdw dist="35921" dir="2699999" algn="ctr" rotWithShape="0">
                    <a:srgbClr val="C0C0C0">
                      <a:alpha val="79999"/>
                    </a:srgbClr>
                  </a:outerShdw>
                </a:effectLst>
                <a:latin typeface="华文隶书" panose="02010800040101010101" charset="-122"/>
                <a:ea typeface="华文隶书" panose="02010800040101010101" charset="-122"/>
              </a:rPr>
              <a:t>大学物理实验1</a:t>
            </a:r>
          </a:p>
          <a:p>
            <a:pPr algn="ctr"/>
            <a:r>
              <a:rPr lang="en-US" altLang="zh-CN" sz="3600" b="1">
                <a:ln w="9525" cap="flat" cmpd="sng">
                  <a:solidFill>
                    <a:srgbClr val="000066"/>
                  </a:solidFill>
                  <a:prstDash val="solid"/>
                  <a:round/>
                  <a:headEnd type="none" w="med" len="med"/>
                  <a:tailEnd type="none" w="med" len="med"/>
                </a:ln>
                <a:solidFill>
                  <a:srgbClr val="000066"/>
                </a:solidFill>
                <a:effectLst>
                  <a:outerShdw dist="35921" dir="2699999" algn="ctr" rotWithShape="0">
                    <a:srgbClr val="C0C0C0">
                      <a:alpha val="79999"/>
                    </a:srgbClr>
                  </a:outerShdw>
                </a:effectLst>
                <a:latin typeface="华文隶书" panose="02010800040101010101" charset="-122"/>
                <a:ea typeface="华文隶书" panose="02010800040101010101" charset="-122"/>
              </a:rPr>
              <a:t>2023.06</a:t>
            </a:r>
          </a:p>
        </p:txBody>
      </p:sp>
      <p:sp>
        <p:nvSpPr>
          <p:cNvPr id="6149" name="WordArt 9"/>
          <p:cNvSpPr>
            <a:spLocks noTextEdit="1"/>
          </p:cNvSpPr>
          <p:nvPr/>
        </p:nvSpPr>
        <p:spPr>
          <a:xfrm>
            <a:off x="3851275" y="2492375"/>
            <a:ext cx="4791075" cy="936625"/>
          </a:xfrm>
          <a:prstGeom prst="rect">
            <a:avLst/>
          </a:prstGeom>
        </p:spPr>
        <p:txBody>
          <a:bodyPr wrap="none" fromWordArt="1">
            <a:prstTxWarp prst="textPlain">
              <a:avLst>
                <a:gd name="adj" fmla="val 50000"/>
              </a:avLst>
            </a:prstTxWarp>
            <a:normAutofit/>
          </a:bodyPr>
          <a:lstStyle/>
          <a:p>
            <a:pPr algn="ctr"/>
            <a:r>
              <a:rPr lang="zh-CN" altLang="en-US" sz="3600" b="1">
                <a:ln w="12700" cap="flat" cmpd="sng">
                  <a:solidFill>
                    <a:srgbClr val="EAEAEA"/>
                  </a:solidFill>
                  <a:prstDash val="solid"/>
                  <a:round/>
                  <a:headEnd type="none" w="med" len="med"/>
                  <a:tailEnd type="none" w="med" len="med"/>
                </a:ln>
                <a:solidFill>
                  <a:srgbClr val="000066"/>
                </a:solidFill>
                <a:effectLst>
                  <a:outerShdw dist="35921" dir="2699999" sy="50000" kx="2115830" algn="bl" rotWithShape="0">
                    <a:srgbClr val="C0C0C0">
                      <a:alpha val="79999"/>
                    </a:srgbClr>
                  </a:outerShdw>
                </a:effectLst>
                <a:latin typeface="微软雅黑" panose="020B0503020204020204" pitchFamily="34" charset="-122"/>
                <a:ea typeface="微软雅黑" panose="020B0503020204020204" pitchFamily="34" charset="-122"/>
              </a:rPr>
              <a:t>多普勒效应测声速</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6155" r:id="rId2" imgW="6400165" imgH="4457065"/>
        </mc:Choice>
        <mc:Fallback>
          <p:control r:id="rId2" imgW="6400165" imgH="4457065">
            <p:pic>
              <p:nvPicPr>
                <p:cNvPr id="2" name="ShockwaveFlash1"/>
                <p:cNvPicPr/>
                <p:nvPr/>
              </p:nvPicPr>
              <p:blipFill>
                <a:blip r:embed="rId4"/>
                <a:stretch>
                  <a:fillRect/>
                </a:stretch>
              </p:blipFill>
              <p:spPr>
                <a:xfrm>
                  <a:off x="1371600" y="1200150"/>
                  <a:ext cx="6400165" cy="4457065"/>
                </a:xfrm>
                <a:prstGeom prst="rect">
                  <a:avLst/>
                </a:prstGeom>
              </p:spPr>
            </p:pic>
          </p:control>
        </mc:Fallback>
      </mc:AlternateContent>
    </p:controls>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32363" y="3998913"/>
            <a:ext cx="3816350" cy="1335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38" name="Rectangle 38"/>
          <p:cNvSpPr/>
          <p:nvPr/>
        </p:nvSpPr>
        <p:spPr>
          <a:xfrm>
            <a:off x="180975" y="131763"/>
            <a:ext cx="4884738" cy="584200"/>
          </a:xfrm>
          <a:prstGeom prst="rect">
            <a:avLst/>
          </a:prstGeom>
          <a:noFill/>
          <a:ln w="9525">
            <a:noFill/>
          </a:ln>
        </p:spPr>
        <p:txBody>
          <a:bodyPr wrap="non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二</a:t>
            </a:r>
            <a:r>
              <a:rPr lang="en-US" altLang="zh-CN" sz="3200" b="1" dirty="0">
                <a:solidFill>
                  <a:srgbClr val="FF0000"/>
                </a:solidFill>
                <a:latin typeface="华文中宋" panose="02010600040101010101" pitchFamily="2" charset="-122"/>
                <a:ea typeface="华文中宋" panose="02010600040101010101" pitchFamily="2" charset="-122"/>
              </a:rPr>
              <a:t> </a:t>
            </a:r>
            <a:r>
              <a:rPr lang="zh-CN" altLang="en-US" sz="3200" b="1" dirty="0">
                <a:solidFill>
                  <a:srgbClr val="FF0000"/>
                </a:solidFill>
                <a:latin typeface="华文中宋" panose="02010600040101010101" pitchFamily="2" charset="-122"/>
                <a:ea typeface="华文中宋" panose="02010600040101010101" pitchFamily="2" charset="-122"/>
              </a:rPr>
              <a:t>实验原理</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2.2</a:t>
            </a:r>
            <a:r>
              <a:rPr lang="zh-CN" altLang="en-US" sz="2400" b="1" dirty="0">
                <a:solidFill>
                  <a:srgbClr val="006666"/>
                </a:solidFill>
                <a:latin typeface="微软雅黑" panose="020B0503020204020204" pitchFamily="34" charset="-122"/>
                <a:ea typeface="微软雅黑" panose="020B0503020204020204" pitchFamily="34" charset="-122"/>
              </a:rPr>
              <a:t>相位法测声速</a:t>
            </a:r>
          </a:p>
        </p:txBody>
      </p:sp>
      <p:sp>
        <p:nvSpPr>
          <p:cNvPr id="14339" name="TextBox 15"/>
          <p:cNvSpPr txBox="1"/>
          <p:nvPr/>
        </p:nvSpPr>
        <p:spPr>
          <a:xfrm>
            <a:off x="30163" y="787400"/>
            <a:ext cx="7358062" cy="460375"/>
          </a:xfrm>
          <a:prstGeom prst="rect">
            <a:avLst/>
          </a:prstGeom>
          <a:noFill/>
          <a:ln w="9525">
            <a:noFill/>
          </a:ln>
        </p:spPr>
        <p:txBody>
          <a:bodyPr anchor="t" anchorCtr="0">
            <a:spAutoFit/>
          </a:bodyPr>
          <a:lstStyle/>
          <a:p>
            <a:r>
              <a:rPr lang="en-US" altLang="zh-CN" sz="2400" b="1" dirty="0">
                <a:solidFill>
                  <a:srgbClr val="006666"/>
                </a:solidFill>
                <a:latin typeface="微软雅黑" panose="020B0503020204020204" pitchFamily="34" charset="-122"/>
                <a:ea typeface="微软雅黑" panose="020B0503020204020204" pitchFamily="34" charset="-122"/>
              </a:rPr>
              <a:t>2.2 </a:t>
            </a:r>
            <a:r>
              <a:rPr lang="zh-CN" altLang="en-US" sz="2400" b="1" dirty="0">
                <a:solidFill>
                  <a:srgbClr val="006666"/>
                </a:solidFill>
                <a:latin typeface="微软雅黑" panose="020B0503020204020204" pitchFamily="34" charset="-122"/>
                <a:ea typeface="微软雅黑" panose="020B0503020204020204" pitchFamily="34" charset="-122"/>
              </a:rPr>
              <a:t>相位法测声速原理</a:t>
            </a:r>
          </a:p>
        </p:txBody>
      </p:sp>
      <p:pic>
        <p:nvPicPr>
          <p:cNvPr id="14340" name="图片 2"/>
          <p:cNvPicPr>
            <a:picLocks noChangeAspect="1"/>
          </p:cNvPicPr>
          <p:nvPr/>
        </p:nvPicPr>
        <p:blipFill>
          <a:blip r:embed="rId2"/>
          <a:srcRect l="14772" r="9207" b="15588"/>
          <a:stretch>
            <a:fillRect/>
          </a:stretch>
        </p:blipFill>
        <p:spPr>
          <a:xfrm>
            <a:off x="696913" y="1293813"/>
            <a:ext cx="3887787" cy="1271587"/>
          </a:xfrm>
          <a:prstGeom prst="rect">
            <a:avLst/>
          </a:prstGeom>
          <a:noFill/>
          <a:ln w="9525">
            <a:noFill/>
          </a:ln>
        </p:spPr>
      </p:pic>
      <p:sp>
        <p:nvSpPr>
          <p:cNvPr id="29" name="Rectangle 35"/>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4342" name="图片 1"/>
          <p:cNvPicPr>
            <a:picLocks noChangeAspect="1"/>
          </p:cNvPicPr>
          <p:nvPr/>
        </p:nvPicPr>
        <p:blipFill>
          <a:blip r:embed="rId3"/>
          <a:srcRect t="21831"/>
          <a:stretch>
            <a:fillRect/>
          </a:stretch>
        </p:blipFill>
        <p:spPr>
          <a:xfrm>
            <a:off x="549185" y="3196048"/>
            <a:ext cx="4511675" cy="1858963"/>
          </a:xfrm>
          <a:prstGeom prst="rect">
            <a:avLst/>
          </a:prstGeom>
          <a:noFill/>
          <a:ln w="9525">
            <a:noFill/>
          </a:ln>
        </p:spPr>
      </p:pic>
      <p:sp>
        <p:nvSpPr>
          <p:cNvPr id="9" name="矩形 8"/>
          <p:cNvSpPr/>
          <p:nvPr/>
        </p:nvSpPr>
        <p:spPr>
          <a:xfrm>
            <a:off x="4932039" y="1413288"/>
            <a:ext cx="3816425" cy="2584449"/>
          </a:xfrm>
          <a:prstGeom prst="rect">
            <a:avLst/>
          </a:prstGeom>
          <a:solidFill>
            <a:schemeClr val="bg2">
              <a:lumMod val="20000"/>
              <a:lumOff val="80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实验中，示波器的两个通道分别接入波源</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、接收端</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的频率信号，用</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X-Y</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模式让两个信号叠加形成李萨如图形，如图</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3</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，移动接收端</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，当图形从</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象限的直线经历如图</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所示的图形再次变成</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象限的直线时，相位变化了</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2π</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，说明</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移动了一个波长。实验中给定频率，波长测出，用下式可以测量声速：</a:t>
            </a:r>
            <a:endParaRPr kumimoji="0" lang="zh-CN" altLang="en-US" sz="1800" b="1" i="1"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344" name="Object 8"/>
              <p:cNvSpPr txBox="1"/>
              <p:nvPr/>
            </p:nvSpPr>
            <p:spPr>
              <a:xfrm>
                <a:off x="6156325" y="4090988"/>
                <a:ext cx="1960563" cy="477837"/>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80"/>
                          </a:solidFill>
                          <a:latin typeface="Cambria Math" panose="02040503050406030204" pitchFamily="18" charset="0"/>
                        </a:rPr>
                        <m:t>𝑢</m:t>
                      </m:r>
                      <m:r>
                        <a:rPr lang="zh-CN" altLang="en-US" i="1">
                          <a:solidFill>
                            <a:srgbClr val="000080"/>
                          </a:solidFill>
                          <a:latin typeface="Cambria Math" panose="02040503050406030204" pitchFamily="18" charset="0"/>
                        </a:rPr>
                        <m:t>=</m:t>
                      </m:r>
                      <m:r>
                        <a:rPr lang="zh-CN" altLang="en-US" i="1">
                          <a:solidFill>
                            <a:srgbClr val="000080"/>
                          </a:solidFill>
                          <a:latin typeface="Cambria Math" panose="02040503050406030204" pitchFamily="18" charset="0"/>
                        </a:rPr>
                        <m:t>𝜆</m:t>
                      </m:r>
                      <m:r>
                        <a:rPr lang="zh-CN" altLang="en-US" i="1">
                          <a:solidFill>
                            <a:srgbClr val="000080"/>
                          </a:solidFill>
                          <a:latin typeface="Cambria Math" panose="02040503050406030204" pitchFamily="18" charset="0"/>
                        </a:rPr>
                        <m:t>𝑓</m:t>
                      </m:r>
                      <m:r>
                        <m:rPr>
                          <m:nor/>
                        </m:rPr>
                        <a:rPr lang="zh-CN" altLang="en-US" i="0">
                          <a:solidFill>
                            <a:srgbClr val="000080"/>
                          </a:solidFill>
                          <a:latin typeface="Cambria Math" panose="02040503050406030204" pitchFamily="18" charset="0"/>
                        </a:rPr>
                        <m:t>     </m:t>
                      </m:r>
                      <m:r>
                        <a:rPr lang="zh-CN" altLang="en-US" i="1">
                          <a:solidFill>
                            <a:srgbClr val="000080"/>
                          </a:solidFill>
                          <a:latin typeface="Cambria Math" panose="02040503050406030204" pitchFamily="18" charset="0"/>
                        </a:rPr>
                        <m:t>（</m:t>
                      </m:r>
                      <m:r>
                        <a:rPr lang="zh-CN" altLang="en-US" i="0">
                          <a:solidFill>
                            <a:srgbClr val="000080"/>
                          </a:solidFill>
                          <a:latin typeface="Cambria Math" panose="02040503050406030204" pitchFamily="18" charset="0"/>
                        </a:rPr>
                        <m:t>3</m:t>
                      </m:r>
                      <m:r>
                        <a:rPr lang="zh-CN" altLang="en-US" i="1">
                          <a:solidFill>
                            <a:srgbClr val="000080"/>
                          </a:solidFill>
                          <a:latin typeface="Cambria Math" panose="02040503050406030204" pitchFamily="18" charset="0"/>
                        </a:rPr>
                        <m:t>）</m:t>
                      </m:r>
                    </m:oMath>
                  </m:oMathPara>
                </a14:m>
                <a:endParaRPr lang="zh-CN" altLang="en-US" dirty="0"/>
              </a:p>
            </p:txBody>
          </p:sp>
        </mc:Choice>
        <mc:Fallback>
          <p:sp>
            <p:nvSpPr>
              <p:cNvPr id="14344" name="Object 8"/>
              <p:cNvSpPr txBox="1">
                <a:spLocks noRot="1" noChangeAspect="1" noMove="1" noResize="1" noEditPoints="1" noAdjustHandles="1" noChangeArrowheads="1" noChangeShapeType="1" noTextEdit="1"/>
              </p:cNvSpPr>
              <p:nvPr/>
            </p:nvSpPr>
            <p:spPr>
              <a:xfrm>
                <a:off x="6156325" y="4090988"/>
                <a:ext cx="1960563" cy="477837"/>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1" name="矩形 10"/>
          <p:cNvSpPr/>
          <p:nvPr/>
        </p:nvSpPr>
        <p:spPr>
          <a:xfrm>
            <a:off x="5948175" y="4661391"/>
            <a:ext cx="252028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solidFill>
                    <a:srgbClr val="000066"/>
                  </a:solidFill>
                </a:ln>
                <a:solidFill>
                  <a:srgbClr val="006666"/>
                </a:solidFill>
                <a:effectLst/>
                <a:uLnTx/>
                <a:uFillTx/>
                <a:latin typeface="华文中宋" panose="02010600040101010101" pitchFamily="2" charset="-122"/>
                <a:ea typeface="华文中宋" panose="02010600040101010101" pitchFamily="2" charset="-122"/>
                <a:cs typeface="+mn-cs"/>
              </a:rPr>
              <a:t>相位法测声速公式：</a:t>
            </a:r>
            <a:endParaRPr kumimoji="0" lang="zh-CN" altLang="en-US" sz="1800" b="1" i="1" u="none" strike="noStrike" kern="1200" cap="none" spc="0" normalizeH="0" baseline="0" noProof="0" dirty="0">
              <a:ln>
                <a:solidFill>
                  <a:srgbClr val="000066"/>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346" name="文本框 2"/>
          <p:cNvSpPr txBox="1"/>
          <p:nvPr/>
        </p:nvSpPr>
        <p:spPr>
          <a:xfrm>
            <a:off x="1479550" y="2667000"/>
            <a:ext cx="2863850" cy="368300"/>
          </a:xfrm>
          <a:prstGeom prst="rect">
            <a:avLst/>
          </a:prstGeom>
          <a:noFill/>
          <a:ln w="9525">
            <a:noFill/>
          </a:ln>
        </p:spPr>
        <p:txBody>
          <a:bodyPr anchor="t" anchorCtr="0">
            <a:spAutoFit/>
          </a:bodyPr>
          <a:lstStyle/>
          <a:p>
            <a:pPr eaLnBrk="0" hangingPunct="0"/>
            <a:r>
              <a:rPr lang="zh-CN" altLang="en-US" b="1" dirty="0">
                <a:latin typeface="Arial" panose="020B0604020202020204" pitchFamily="34" charset="0"/>
                <a:ea typeface="宋体" panose="02010600030101010101" pitchFamily="2" charset="-122"/>
              </a:rPr>
              <a:t>图</a:t>
            </a:r>
            <a:r>
              <a:rPr lang="en-US" altLang="zh-CN" b="1" dirty="0">
                <a:latin typeface="Arial" panose="020B0604020202020204" pitchFamily="34" charset="0"/>
                <a:ea typeface="宋体" panose="02010600030101010101" pitchFamily="2" charset="-122"/>
              </a:rPr>
              <a:t>3 </a:t>
            </a:r>
            <a:r>
              <a:rPr lang="zh-CN" altLang="en-US" b="1" dirty="0">
                <a:latin typeface="Arial" panose="020B0604020202020204" pitchFamily="34" charset="0"/>
                <a:ea typeface="宋体" panose="02010600030101010101" pitchFamily="2" charset="-122"/>
              </a:rPr>
              <a:t>相位法装置原理图</a:t>
            </a:r>
          </a:p>
        </p:txBody>
      </p:sp>
      <p:sp>
        <p:nvSpPr>
          <p:cNvPr id="14347" name="文本框 12"/>
          <p:cNvSpPr txBox="1"/>
          <p:nvPr/>
        </p:nvSpPr>
        <p:spPr>
          <a:xfrm>
            <a:off x="1487488" y="5149850"/>
            <a:ext cx="2863850" cy="368300"/>
          </a:xfrm>
          <a:prstGeom prst="rect">
            <a:avLst/>
          </a:prstGeom>
          <a:noFill/>
          <a:ln w="9525">
            <a:noFill/>
          </a:ln>
        </p:spPr>
        <p:txBody>
          <a:bodyPr anchor="t" anchorCtr="0">
            <a:spAutoFit/>
          </a:bodyPr>
          <a:lstStyle/>
          <a:p>
            <a:pPr eaLnBrk="0" hangingPunct="0"/>
            <a:r>
              <a:rPr lang="zh-CN" altLang="en-US" b="1" dirty="0">
                <a:latin typeface="Arial" panose="020B0604020202020204" pitchFamily="34" charset="0"/>
                <a:ea typeface="宋体" panose="02010600030101010101" pitchFamily="2" charset="-122"/>
              </a:rPr>
              <a:t>图</a:t>
            </a:r>
            <a:r>
              <a:rPr lang="en-US" altLang="zh-CN" b="1" dirty="0">
                <a:latin typeface="Arial" panose="020B0604020202020204" pitchFamily="34" charset="0"/>
                <a:ea typeface="宋体" panose="02010600030101010101" pitchFamily="2" charset="-122"/>
              </a:rPr>
              <a:t>4 </a:t>
            </a:r>
            <a:r>
              <a:rPr lang="zh-CN" altLang="en-US" b="1" dirty="0">
                <a:latin typeface="Arial" panose="020B0604020202020204" pitchFamily="34" charset="0"/>
                <a:ea typeface="宋体" panose="02010600030101010101" pitchFamily="2" charset="-122"/>
              </a:rPr>
              <a:t>李萨如图</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4915" name="Rectangle 3"/>
          <p:cNvSpPr>
            <a:spLocks noChangeArrowheads="1"/>
          </p:cNvSpPr>
          <p:nvPr/>
        </p:nvSpPr>
        <p:spPr bwMode="auto">
          <a:xfrm>
            <a:off x="827088" y="1196658"/>
            <a:ext cx="7239000" cy="685800"/>
          </a:xfrm>
          <a:prstGeom prst="rect">
            <a:avLst/>
          </a:prstGeom>
          <a:noFill/>
          <a:ln w="9525" algn="ctr">
            <a:noFill/>
            <a:miter lim="800000"/>
          </a:ln>
          <a:effectLst/>
        </p:spPr>
        <p:txBody>
          <a:bodyPr/>
          <a:lstStyle/>
          <a:p>
            <a:pPr algn="l">
              <a:spcBef>
                <a:spcPct val="20000"/>
              </a:spcBef>
              <a:buNone/>
            </a:pPr>
            <a:r>
              <a:rPr lang="zh-CN" altLang="en-US" sz="2400" b="1">
                <a:latin typeface="Arial" panose="020B0604020202020204" pitchFamily="34" charset="0"/>
              </a:rPr>
              <a:t>3、相位法测量声波波长</a:t>
            </a:r>
          </a:p>
        </p:txBody>
      </p:sp>
      <p:grpSp>
        <p:nvGrpSpPr>
          <p:cNvPr id="294916" name="Group 4"/>
          <p:cNvGrpSpPr/>
          <p:nvPr/>
        </p:nvGrpSpPr>
        <p:grpSpPr bwMode="auto">
          <a:xfrm>
            <a:off x="4789488" y="1828800"/>
            <a:ext cx="1154112" cy="1198563"/>
            <a:chOff x="3641" y="1536"/>
            <a:chExt cx="727" cy="755"/>
          </a:xfrm>
        </p:grpSpPr>
        <p:sp>
          <p:nvSpPr>
            <p:cNvPr id="294917" name="Text Box 5"/>
            <p:cNvSpPr txBox="1">
              <a:spLocks noChangeArrowheads="1"/>
            </p:cNvSpPr>
            <p:nvPr/>
          </p:nvSpPr>
          <p:spPr bwMode="auto">
            <a:xfrm>
              <a:off x="4032" y="1536"/>
              <a:ext cx="336" cy="634"/>
            </a:xfrm>
            <a:prstGeom prst="rect">
              <a:avLst/>
            </a:prstGeom>
            <a:noFill/>
            <a:ln w="25400">
              <a:noFill/>
              <a:miter lim="800000"/>
            </a:ln>
            <a:effectLst/>
          </p:spPr>
          <p:txBody>
            <a:bodyPr>
              <a:spAutoFit/>
            </a:bodyPr>
            <a:lstStyle/>
            <a:p>
              <a:pPr algn="ctr"/>
              <a:r>
                <a:rPr kumimoji="1" lang="zh-CN" altLang="en-US" sz="2000" b="1"/>
                <a:t>接收器 </a:t>
              </a:r>
            </a:p>
          </p:txBody>
        </p:sp>
        <p:graphicFrame>
          <p:nvGraphicFramePr>
            <p:cNvPr id="294918" name="Object 6"/>
            <p:cNvGraphicFramePr>
              <a:graphicFrameLocks noChangeAspect="1"/>
            </p:cNvGraphicFramePr>
            <p:nvPr/>
          </p:nvGraphicFramePr>
          <p:xfrm>
            <a:off x="3641" y="1625"/>
            <a:ext cx="379" cy="666"/>
          </p:xfrm>
          <a:graphic>
            <a:graphicData uri="http://schemas.openxmlformats.org/presentationml/2006/ole">
              <mc:AlternateContent xmlns:mc="http://schemas.openxmlformats.org/markup-compatibility/2006">
                <mc:Choice xmlns:v="urn:schemas-microsoft-com:vml" Requires="v">
                  <p:oleObj spid="_x0000_s8268" name="Visio" r:id="rId3" imgW="430530" imgH="770890" progId="Visio.Drawing.11">
                    <p:embed/>
                  </p:oleObj>
                </mc:Choice>
                <mc:Fallback>
                  <p:oleObj name="Visio" r:id="rId3" imgW="430530" imgH="770890" progId="Visio.Drawing.11">
                    <p:embed/>
                    <p:pic>
                      <p:nvPicPr>
                        <p:cNvPr id="0" name="图片 8192"/>
                        <p:cNvPicPr>
                          <a:picLocks noChangeAspect="1"/>
                        </p:cNvPicPr>
                        <p:nvPr/>
                      </p:nvPicPr>
                      <p:blipFill>
                        <a:blip r:embed="rId4"/>
                        <a:stretch>
                          <a:fillRect/>
                        </a:stretch>
                      </p:blipFill>
                      <p:spPr>
                        <a:xfrm>
                          <a:off x="3641" y="1625"/>
                          <a:ext cx="379" cy="666"/>
                        </a:xfrm>
                        <a:prstGeom prst="rect">
                          <a:avLst/>
                        </a:prstGeom>
                        <a:noFill/>
                        <a:ln w="9525">
                          <a:noFill/>
                          <a:miter/>
                        </a:ln>
                      </p:spPr>
                    </p:pic>
                  </p:oleObj>
                </mc:Fallback>
              </mc:AlternateContent>
            </a:graphicData>
          </a:graphic>
        </p:graphicFrame>
      </p:grpSp>
      <p:grpSp>
        <p:nvGrpSpPr>
          <p:cNvPr id="294919" name="Group 7"/>
          <p:cNvGrpSpPr/>
          <p:nvPr/>
        </p:nvGrpSpPr>
        <p:grpSpPr bwMode="auto">
          <a:xfrm>
            <a:off x="1905000" y="1828800"/>
            <a:ext cx="1181100" cy="1200150"/>
            <a:chOff x="816" y="1536"/>
            <a:chExt cx="744" cy="756"/>
          </a:xfrm>
        </p:grpSpPr>
        <p:graphicFrame>
          <p:nvGraphicFramePr>
            <p:cNvPr id="294920" name="Object 8"/>
            <p:cNvGraphicFramePr>
              <a:graphicFrameLocks noChangeAspect="1"/>
            </p:cNvGraphicFramePr>
            <p:nvPr/>
          </p:nvGraphicFramePr>
          <p:xfrm>
            <a:off x="1182" y="1624"/>
            <a:ext cx="378" cy="668"/>
          </p:xfrm>
          <a:graphic>
            <a:graphicData uri="http://schemas.openxmlformats.org/presentationml/2006/ole">
              <mc:AlternateContent xmlns:mc="http://schemas.openxmlformats.org/markup-compatibility/2006">
                <mc:Choice xmlns:v="urn:schemas-microsoft-com:vml" Requires="v">
                  <p:oleObj spid="_x0000_s8269" name="Visio" r:id="rId5" imgW="421640" imgH="762000" progId="Visio.Drawing.11">
                    <p:embed/>
                  </p:oleObj>
                </mc:Choice>
                <mc:Fallback>
                  <p:oleObj name="Visio" r:id="rId5" imgW="421640" imgH="762000" progId="Visio.Drawing.11">
                    <p:embed/>
                    <p:pic>
                      <p:nvPicPr>
                        <p:cNvPr id="0" name="图片 8193"/>
                        <p:cNvPicPr>
                          <a:picLocks noChangeAspect="1"/>
                        </p:cNvPicPr>
                        <p:nvPr/>
                      </p:nvPicPr>
                      <p:blipFill>
                        <a:blip r:embed="rId6"/>
                        <a:stretch>
                          <a:fillRect/>
                        </a:stretch>
                      </p:blipFill>
                      <p:spPr>
                        <a:xfrm>
                          <a:off x="1182" y="1624"/>
                          <a:ext cx="378" cy="668"/>
                        </a:xfrm>
                        <a:prstGeom prst="rect">
                          <a:avLst/>
                        </a:prstGeom>
                        <a:noFill/>
                        <a:ln w="9525">
                          <a:noFill/>
                          <a:miter/>
                        </a:ln>
                      </p:spPr>
                    </p:pic>
                  </p:oleObj>
                </mc:Fallback>
              </mc:AlternateContent>
            </a:graphicData>
          </a:graphic>
        </p:graphicFrame>
        <p:sp>
          <p:nvSpPr>
            <p:cNvPr id="294921" name="Text Box 9"/>
            <p:cNvSpPr txBox="1">
              <a:spLocks noChangeArrowheads="1"/>
            </p:cNvSpPr>
            <p:nvPr/>
          </p:nvSpPr>
          <p:spPr bwMode="auto">
            <a:xfrm>
              <a:off x="816" y="1536"/>
              <a:ext cx="336" cy="634"/>
            </a:xfrm>
            <a:prstGeom prst="rect">
              <a:avLst/>
            </a:prstGeom>
            <a:noFill/>
            <a:ln w="25400">
              <a:noFill/>
              <a:miter lim="800000"/>
            </a:ln>
            <a:effectLst/>
          </p:spPr>
          <p:txBody>
            <a:bodyPr>
              <a:spAutoFit/>
            </a:bodyPr>
            <a:lstStyle/>
            <a:p>
              <a:pPr algn="ctr"/>
              <a:r>
                <a:rPr kumimoji="1" lang="zh-CN" altLang="en-US" sz="2000" b="1"/>
                <a:t>发射器 </a:t>
              </a:r>
            </a:p>
          </p:txBody>
        </p:sp>
      </p:grpSp>
      <p:graphicFrame>
        <p:nvGraphicFramePr>
          <p:cNvPr id="294922" name="Object 10"/>
          <p:cNvGraphicFramePr>
            <a:graphicFrameLocks noGrp="1" noChangeAspect="1"/>
          </p:cNvGraphicFramePr>
          <p:nvPr>
            <p:ph sz="quarter" idx="3"/>
          </p:nvPr>
        </p:nvGraphicFramePr>
        <p:xfrm>
          <a:off x="1455738" y="3128963"/>
          <a:ext cx="2000250" cy="1281112"/>
        </p:xfrm>
        <a:graphic>
          <a:graphicData uri="http://schemas.openxmlformats.org/presentationml/2006/ole">
            <mc:AlternateContent xmlns:mc="http://schemas.openxmlformats.org/markup-compatibility/2006">
              <mc:Choice xmlns:v="urn:schemas-microsoft-com:vml" Requires="v">
                <p:oleObj spid="_x0000_s8270" name="Visio" r:id="rId7" imgW="1380490" imgH="914400" progId="Visio.Drawing.11">
                  <p:embed/>
                </p:oleObj>
              </mc:Choice>
              <mc:Fallback>
                <p:oleObj name="Visio" r:id="rId7" imgW="1380490" imgH="914400" progId="Visio.Drawing.11">
                  <p:embed/>
                  <p:pic>
                    <p:nvPicPr>
                      <p:cNvPr id="0" name="图片 8194"/>
                      <p:cNvPicPr>
                        <a:picLocks noChangeAspect="1"/>
                      </p:cNvPicPr>
                      <p:nvPr/>
                    </p:nvPicPr>
                    <p:blipFill>
                      <a:blip r:embed="rId8"/>
                      <a:stretch>
                        <a:fillRect/>
                      </a:stretch>
                    </p:blipFill>
                    <p:spPr>
                      <a:xfrm>
                        <a:off x="1455738" y="3128963"/>
                        <a:ext cx="2000250" cy="1281112"/>
                      </a:xfrm>
                      <a:prstGeom prst="rect">
                        <a:avLst/>
                      </a:prstGeom>
                      <a:noFill/>
                      <a:ln w="9525">
                        <a:noFill/>
                        <a:miter/>
                      </a:ln>
                    </p:spPr>
                  </p:pic>
                </p:oleObj>
              </mc:Fallback>
            </mc:AlternateContent>
          </a:graphicData>
        </a:graphic>
      </p:graphicFrame>
      <p:graphicFrame>
        <p:nvGraphicFramePr>
          <p:cNvPr id="294923" name="Object 11">
            <a:hlinkClick r:id="rId9"/>
          </p:cNvPr>
          <p:cNvGraphicFramePr>
            <a:graphicFrameLocks noChangeAspect="1"/>
          </p:cNvGraphicFramePr>
          <p:nvPr/>
        </p:nvGraphicFramePr>
        <p:xfrm>
          <a:off x="7315200" y="3352800"/>
          <a:ext cx="1001713" cy="1371600"/>
        </p:xfrm>
        <a:graphic>
          <a:graphicData uri="http://schemas.openxmlformats.org/presentationml/2006/ole">
            <mc:AlternateContent xmlns:mc="http://schemas.openxmlformats.org/markup-compatibility/2006">
              <mc:Choice xmlns:v="urn:schemas-microsoft-com:vml" Requires="v">
                <p:oleObj spid="_x0000_s8271" name="Visio" r:id="rId10" imgW="2232025" imgH="3048000" progId="Visio.Drawing.11">
                  <p:embed/>
                </p:oleObj>
              </mc:Choice>
              <mc:Fallback>
                <p:oleObj name="Visio" r:id="rId10" imgW="2232025" imgH="3048000" progId="Visio.Drawing.11">
                  <p:embed/>
                  <p:pic>
                    <p:nvPicPr>
                      <p:cNvPr id="0" name="图片 8195"/>
                      <p:cNvPicPr>
                        <a:picLocks noChangeAspect="1"/>
                      </p:cNvPicPr>
                      <p:nvPr/>
                    </p:nvPicPr>
                    <p:blipFill>
                      <a:blip r:embed="rId11"/>
                      <a:stretch>
                        <a:fillRect/>
                      </a:stretch>
                    </p:blipFill>
                    <p:spPr>
                      <a:xfrm>
                        <a:off x="7315200" y="3352800"/>
                        <a:ext cx="1001713" cy="1371600"/>
                      </a:xfrm>
                      <a:prstGeom prst="rect">
                        <a:avLst/>
                      </a:prstGeom>
                      <a:noFill/>
                      <a:ln w="9525">
                        <a:noFill/>
                        <a:miter/>
                      </a:ln>
                    </p:spPr>
                  </p:pic>
                </p:oleObj>
              </mc:Fallback>
            </mc:AlternateContent>
          </a:graphicData>
        </a:graphic>
      </p:graphicFrame>
      <p:sp>
        <p:nvSpPr>
          <p:cNvPr id="294924" name="Text Box 12"/>
          <p:cNvSpPr txBox="1">
            <a:spLocks noChangeArrowheads="1"/>
          </p:cNvSpPr>
          <p:nvPr/>
        </p:nvSpPr>
        <p:spPr bwMode="auto">
          <a:xfrm>
            <a:off x="3429000" y="3352800"/>
            <a:ext cx="533400" cy="1006475"/>
          </a:xfrm>
          <a:prstGeom prst="rect">
            <a:avLst/>
          </a:prstGeom>
          <a:noFill/>
          <a:ln w="9525">
            <a:noFill/>
            <a:miter lim="800000"/>
          </a:ln>
          <a:effectLst/>
        </p:spPr>
        <p:txBody>
          <a:bodyPr>
            <a:spAutoFit/>
          </a:bodyPr>
          <a:lstStyle/>
          <a:p>
            <a:r>
              <a:rPr lang="zh-CN" altLang="en-US" sz="2000" b="1">
                <a:latin typeface="Arial" panose="020B0604020202020204" pitchFamily="34" charset="0"/>
              </a:rPr>
              <a:t>信号源</a:t>
            </a:r>
          </a:p>
        </p:txBody>
      </p:sp>
      <p:sp>
        <p:nvSpPr>
          <p:cNvPr id="294925" name="Text Box 13"/>
          <p:cNvSpPr txBox="1">
            <a:spLocks noChangeArrowheads="1"/>
          </p:cNvSpPr>
          <p:nvPr/>
        </p:nvSpPr>
        <p:spPr bwMode="auto">
          <a:xfrm>
            <a:off x="6858000" y="3505200"/>
            <a:ext cx="493713" cy="1006475"/>
          </a:xfrm>
          <a:prstGeom prst="rect">
            <a:avLst/>
          </a:prstGeom>
          <a:noFill/>
          <a:ln w="9525">
            <a:noFill/>
            <a:miter lim="800000"/>
          </a:ln>
          <a:effectLst/>
        </p:spPr>
        <p:txBody>
          <a:bodyPr>
            <a:spAutoFit/>
          </a:bodyPr>
          <a:lstStyle/>
          <a:p>
            <a:r>
              <a:rPr lang="zh-CN" altLang="en-US" sz="2000" b="1">
                <a:latin typeface="Arial" panose="020B0604020202020204" pitchFamily="34" charset="0"/>
              </a:rPr>
              <a:t>示波器</a:t>
            </a:r>
          </a:p>
        </p:txBody>
      </p:sp>
      <p:grpSp>
        <p:nvGrpSpPr>
          <p:cNvPr id="294926" name="Group 14"/>
          <p:cNvGrpSpPr/>
          <p:nvPr/>
        </p:nvGrpSpPr>
        <p:grpSpPr bwMode="auto">
          <a:xfrm>
            <a:off x="1143000" y="2362200"/>
            <a:ext cx="838200" cy="1905000"/>
            <a:chOff x="768" y="2016"/>
            <a:chExt cx="624" cy="1392"/>
          </a:xfrm>
        </p:grpSpPr>
        <p:sp>
          <p:nvSpPr>
            <p:cNvPr id="294927" name="Line 15"/>
            <p:cNvSpPr>
              <a:spLocks noChangeShapeType="1"/>
            </p:cNvSpPr>
            <p:nvPr/>
          </p:nvSpPr>
          <p:spPr bwMode="auto">
            <a:xfrm flipH="1">
              <a:off x="768" y="3408"/>
              <a:ext cx="240" cy="0"/>
            </a:xfrm>
            <a:prstGeom prst="line">
              <a:avLst/>
            </a:prstGeom>
            <a:noFill/>
            <a:ln w="25400">
              <a:solidFill>
                <a:srgbClr val="FF0000"/>
              </a:solidFill>
              <a:round/>
            </a:ln>
            <a:effectLst/>
          </p:spPr>
          <p:txBody>
            <a:bodyPr/>
            <a:lstStyle/>
            <a:p>
              <a:endParaRPr lang="zh-CN" altLang="en-US"/>
            </a:p>
          </p:txBody>
        </p:sp>
        <p:sp>
          <p:nvSpPr>
            <p:cNvPr id="294928" name="Line 16"/>
            <p:cNvSpPr>
              <a:spLocks noChangeShapeType="1"/>
            </p:cNvSpPr>
            <p:nvPr/>
          </p:nvSpPr>
          <p:spPr bwMode="auto">
            <a:xfrm flipV="1">
              <a:off x="768" y="2016"/>
              <a:ext cx="0" cy="1392"/>
            </a:xfrm>
            <a:prstGeom prst="line">
              <a:avLst/>
            </a:prstGeom>
            <a:noFill/>
            <a:ln w="25400">
              <a:solidFill>
                <a:srgbClr val="FF0000"/>
              </a:solidFill>
              <a:round/>
            </a:ln>
            <a:effectLst/>
          </p:spPr>
          <p:txBody>
            <a:bodyPr/>
            <a:lstStyle/>
            <a:p>
              <a:endParaRPr lang="zh-CN" altLang="en-US"/>
            </a:p>
          </p:txBody>
        </p:sp>
        <p:sp>
          <p:nvSpPr>
            <p:cNvPr id="294929" name="Line 17"/>
            <p:cNvSpPr>
              <a:spLocks noChangeShapeType="1"/>
            </p:cNvSpPr>
            <p:nvPr/>
          </p:nvSpPr>
          <p:spPr bwMode="auto">
            <a:xfrm>
              <a:off x="768" y="2016"/>
              <a:ext cx="624" cy="0"/>
            </a:xfrm>
            <a:prstGeom prst="line">
              <a:avLst/>
            </a:prstGeom>
            <a:noFill/>
            <a:ln w="25400">
              <a:solidFill>
                <a:srgbClr val="FF0000"/>
              </a:solidFill>
              <a:round/>
            </a:ln>
            <a:effectLst/>
          </p:spPr>
          <p:txBody>
            <a:bodyPr/>
            <a:lstStyle/>
            <a:p>
              <a:endParaRPr lang="zh-CN" altLang="en-US"/>
            </a:p>
          </p:txBody>
        </p:sp>
      </p:grpSp>
      <p:sp>
        <p:nvSpPr>
          <p:cNvPr id="294930" name="Line 18"/>
          <p:cNvSpPr>
            <a:spLocks noChangeShapeType="1"/>
          </p:cNvSpPr>
          <p:nvPr/>
        </p:nvSpPr>
        <p:spPr bwMode="auto">
          <a:xfrm>
            <a:off x="5943600" y="2362200"/>
            <a:ext cx="2514600" cy="0"/>
          </a:xfrm>
          <a:prstGeom prst="line">
            <a:avLst/>
          </a:prstGeom>
          <a:noFill/>
          <a:ln w="25400">
            <a:solidFill>
              <a:srgbClr val="FF0000"/>
            </a:solidFill>
            <a:round/>
          </a:ln>
          <a:effectLst/>
        </p:spPr>
        <p:txBody>
          <a:bodyPr/>
          <a:lstStyle/>
          <a:p>
            <a:endParaRPr lang="zh-CN" altLang="en-US"/>
          </a:p>
        </p:txBody>
      </p:sp>
      <p:sp>
        <p:nvSpPr>
          <p:cNvPr id="294931" name="Line 19"/>
          <p:cNvSpPr>
            <a:spLocks noChangeShapeType="1"/>
          </p:cNvSpPr>
          <p:nvPr/>
        </p:nvSpPr>
        <p:spPr bwMode="auto">
          <a:xfrm>
            <a:off x="8458200" y="2362200"/>
            <a:ext cx="0" cy="2438400"/>
          </a:xfrm>
          <a:prstGeom prst="line">
            <a:avLst/>
          </a:prstGeom>
          <a:noFill/>
          <a:ln w="25400">
            <a:solidFill>
              <a:srgbClr val="FF0000"/>
            </a:solidFill>
            <a:round/>
          </a:ln>
          <a:effectLst/>
        </p:spPr>
        <p:txBody>
          <a:bodyPr/>
          <a:lstStyle/>
          <a:p>
            <a:endParaRPr lang="zh-CN" altLang="en-US"/>
          </a:p>
        </p:txBody>
      </p:sp>
      <p:sp>
        <p:nvSpPr>
          <p:cNvPr id="294932" name="Line 20"/>
          <p:cNvSpPr>
            <a:spLocks noChangeShapeType="1"/>
          </p:cNvSpPr>
          <p:nvPr/>
        </p:nvSpPr>
        <p:spPr bwMode="auto">
          <a:xfrm flipH="1">
            <a:off x="7772400" y="4800600"/>
            <a:ext cx="685800" cy="0"/>
          </a:xfrm>
          <a:prstGeom prst="line">
            <a:avLst/>
          </a:prstGeom>
          <a:noFill/>
          <a:ln w="25400">
            <a:solidFill>
              <a:srgbClr val="FF0000"/>
            </a:solidFill>
            <a:round/>
          </a:ln>
          <a:effectLst/>
        </p:spPr>
        <p:txBody>
          <a:bodyPr/>
          <a:lstStyle/>
          <a:p>
            <a:endParaRPr lang="zh-CN" altLang="en-US"/>
          </a:p>
        </p:txBody>
      </p:sp>
      <p:sp>
        <p:nvSpPr>
          <p:cNvPr id="294933" name="Line 21"/>
          <p:cNvSpPr>
            <a:spLocks noChangeShapeType="1"/>
          </p:cNvSpPr>
          <p:nvPr/>
        </p:nvSpPr>
        <p:spPr bwMode="auto">
          <a:xfrm flipV="1">
            <a:off x="7772400" y="4495800"/>
            <a:ext cx="0" cy="304800"/>
          </a:xfrm>
          <a:prstGeom prst="line">
            <a:avLst/>
          </a:prstGeom>
          <a:noFill/>
          <a:ln w="25400">
            <a:solidFill>
              <a:srgbClr val="FF0000"/>
            </a:solidFill>
            <a:round/>
          </a:ln>
          <a:effectLst/>
        </p:spPr>
        <p:txBody>
          <a:bodyPr/>
          <a:lstStyle/>
          <a:p>
            <a:endParaRPr lang="zh-CN" altLang="en-US"/>
          </a:p>
        </p:txBody>
      </p:sp>
      <p:sp>
        <p:nvSpPr>
          <p:cNvPr id="294934" name="Line 22"/>
          <p:cNvSpPr>
            <a:spLocks noChangeShapeType="1"/>
          </p:cNvSpPr>
          <p:nvPr/>
        </p:nvSpPr>
        <p:spPr bwMode="auto">
          <a:xfrm>
            <a:off x="3048000" y="2362200"/>
            <a:ext cx="1752600" cy="0"/>
          </a:xfrm>
          <a:prstGeom prst="line">
            <a:avLst/>
          </a:prstGeom>
          <a:noFill/>
          <a:ln w="9525">
            <a:solidFill>
              <a:srgbClr val="FF0000"/>
            </a:solidFill>
            <a:prstDash val="dash"/>
            <a:round/>
            <a:tailEnd type="triangle" w="med" len="med"/>
          </a:ln>
          <a:effectLst/>
        </p:spPr>
        <p:txBody>
          <a:bodyPr/>
          <a:lstStyle/>
          <a:p>
            <a:endParaRPr lang="zh-CN" altLang="en-US"/>
          </a:p>
        </p:txBody>
      </p:sp>
      <p:grpSp>
        <p:nvGrpSpPr>
          <p:cNvPr id="294935" name="Group 23"/>
          <p:cNvGrpSpPr/>
          <p:nvPr/>
        </p:nvGrpSpPr>
        <p:grpSpPr bwMode="auto">
          <a:xfrm>
            <a:off x="2533650" y="4267200"/>
            <a:ext cx="4933950" cy="533400"/>
            <a:chOff x="1596" y="2688"/>
            <a:chExt cx="3108" cy="336"/>
          </a:xfrm>
        </p:grpSpPr>
        <p:sp>
          <p:nvSpPr>
            <p:cNvPr id="294936" name="Line 24"/>
            <p:cNvSpPr>
              <a:spLocks noChangeShapeType="1"/>
            </p:cNvSpPr>
            <p:nvPr/>
          </p:nvSpPr>
          <p:spPr bwMode="auto">
            <a:xfrm>
              <a:off x="1596" y="3024"/>
              <a:ext cx="3108" cy="0"/>
            </a:xfrm>
            <a:prstGeom prst="line">
              <a:avLst/>
            </a:prstGeom>
            <a:noFill/>
            <a:ln w="25400">
              <a:solidFill>
                <a:srgbClr val="FF0000"/>
              </a:solidFill>
              <a:round/>
            </a:ln>
            <a:effectLst/>
          </p:spPr>
          <p:txBody>
            <a:bodyPr/>
            <a:lstStyle/>
            <a:p>
              <a:endParaRPr lang="zh-CN" altLang="en-US"/>
            </a:p>
          </p:txBody>
        </p:sp>
        <p:sp>
          <p:nvSpPr>
            <p:cNvPr id="294937" name="Line 25"/>
            <p:cNvSpPr>
              <a:spLocks noChangeShapeType="1"/>
            </p:cNvSpPr>
            <p:nvPr/>
          </p:nvSpPr>
          <p:spPr bwMode="auto">
            <a:xfrm>
              <a:off x="1596" y="2688"/>
              <a:ext cx="0" cy="336"/>
            </a:xfrm>
            <a:prstGeom prst="line">
              <a:avLst/>
            </a:prstGeom>
            <a:noFill/>
            <a:ln w="25400">
              <a:solidFill>
                <a:srgbClr val="FF0000"/>
              </a:solidFill>
              <a:round/>
            </a:ln>
            <a:effectLst/>
          </p:spPr>
          <p:txBody>
            <a:bodyPr/>
            <a:lstStyle/>
            <a:p>
              <a:endParaRPr lang="zh-CN" altLang="en-US"/>
            </a:p>
          </p:txBody>
        </p:sp>
        <p:sp>
          <p:nvSpPr>
            <p:cNvPr id="294938" name="Line 26"/>
            <p:cNvSpPr>
              <a:spLocks noChangeShapeType="1"/>
            </p:cNvSpPr>
            <p:nvPr/>
          </p:nvSpPr>
          <p:spPr bwMode="auto">
            <a:xfrm flipV="1">
              <a:off x="4704" y="2784"/>
              <a:ext cx="0" cy="240"/>
            </a:xfrm>
            <a:prstGeom prst="line">
              <a:avLst/>
            </a:prstGeom>
            <a:noFill/>
            <a:ln w="25400">
              <a:solidFill>
                <a:srgbClr val="FF0000"/>
              </a:solidFill>
              <a:round/>
            </a:ln>
            <a:effectLst/>
          </p:spPr>
          <p:txBody>
            <a:bodyPr/>
            <a:lstStyle/>
            <a:p>
              <a:endParaRPr lang="zh-CN" altLang="en-US"/>
            </a:p>
          </p:txBody>
        </p:sp>
      </p:grpSp>
      <p:grpSp>
        <p:nvGrpSpPr>
          <p:cNvPr id="294939" name="Group 27"/>
          <p:cNvGrpSpPr/>
          <p:nvPr/>
        </p:nvGrpSpPr>
        <p:grpSpPr bwMode="auto">
          <a:xfrm>
            <a:off x="1752600" y="4876800"/>
            <a:ext cx="5994400" cy="1422400"/>
            <a:chOff x="1104" y="3072"/>
            <a:chExt cx="3776" cy="896"/>
          </a:xfrm>
        </p:grpSpPr>
        <p:sp>
          <p:nvSpPr>
            <p:cNvPr id="294940" name="Line 28"/>
            <p:cNvSpPr>
              <a:spLocks noChangeShapeType="1"/>
            </p:cNvSpPr>
            <p:nvPr/>
          </p:nvSpPr>
          <p:spPr bwMode="auto">
            <a:xfrm>
              <a:off x="1950" y="3287"/>
              <a:ext cx="518" cy="0"/>
            </a:xfrm>
            <a:prstGeom prst="line">
              <a:avLst/>
            </a:prstGeom>
            <a:noFill/>
            <a:ln w="9525">
              <a:solidFill>
                <a:srgbClr val="000000"/>
              </a:solidFill>
              <a:round/>
            </a:ln>
          </p:spPr>
          <p:txBody>
            <a:bodyPr/>
            <a:lstStyle/>
            <a:p>
              <a:endParaRPr lang="zh-CN" altLang="en-US"/>
            </a:p>
          </p:txBody>
        </p:sp>
        <p:sp>
          <p:nvSpPr>
            <p:cNvPr id="294941" name="Line 29"/>
            <p:cNvSpPr>
              <a:spLocks noChangeShapeType="1"/>
            </p:cNvSpPr>
            <p:nvPr/>
          </p:nvSpPr>
          <p:spPr bwMode="auto">
            <a:xfrm>
              <a:off x="2204" y="3092"/>
              <a:ext cx="0" cy="480"/>
            </a:xfrm>
            <a:prstGeom prst="line">
              <a:avLst/>
            </a:prstGeom>
            <a:noFill/>
            <a:ln w="9525">
              <a:solidFill>
                <a:srgbClr val="000000"/>
              </a:solidFill>
              <a:round/>
            </a:ln>
          </p:spPr>
          <p:txBody>
            <a:bodyPr/>
            <a:lstStyle/>
            <a:p>
              <a:endParaRPr lang="zh-CN" altLang="en-US"/>
            </a:p>
          </p:txBody>
        </p:sp>
        <p:grpSp>
          <p:nvGrpSpPr>
            <p:cNvPr id="294942" name="Group 30"/>
            <p:cNvGrpSpPr/>
            <p:nvPr/>
          </p:nvGrpSpPr>
          <p:grpSpPr bwMode="auto">
            <a:xfrm>
              <a:off x="1104" y="3092"/>
              <a:ext cx="588" cy="480"/>
              <a:chOff x="1248" y="3092"/>
              <a:chExt cx="588" cy="480"/>
            </a:xfrm>
          </p:grpSpPr>
          <p:sp>
            <p:nvSpPr>
              <p:cNvPr id="294943" name="Line 31"/>
              <p:cNvSpPr>
                <a:spLocks noChangeShapeType="1"/>
              </p:cNvSpPr>
              <p:nvPr/>
            </p:nvSpPr>
            <p:spPr bwMode="auto">
              <a:xfrm>
                <a:off x="1248" y="3287"/>
                <a:ext cx="588" cy="0"/>
              </a:xfrm>
              <a:prstGeom prst="line">
                <a:avLst/>
              </a:prstGeom>
              <a:noFill/>
              <a:ln w="9525">
                <a:solidFill>
                  <a:srgbClr val="000000"/>
                </a:solidFill>
                <a:round/>
              </a:ln>
            </p:spPr>
            <p:txBody>
              <a:bodyPr/>
              <a:lstStyle/>
              <a:p>
                <a:endParaRPr lang="zh-CN" altLang="en-US"/>
              </a:p>
            </p:txBody>
          </p:sp>
          <p:sp>
            <p:nvSpPr>
              <p:cNvPr id="294944" name="Line 32"/>
              <p:cNvSpPr>
                <a:spLocks noChangeShapeType="1"/>
              </p:cNvSpPr>
              <p:nvPr/>
            </p:nvSpPr>
            <p:spPr bwMode="auto">
              <a:xfrm>
                <a:off x="1542" y="3092"/>
                <a:ext cx="0" cy="480"/>
              </a:xfrm>
              <a:prstGeom prst="line">
                <a:avLst/>
              </a:prstGeom>
              <a:noFill/>
              <a:ln w="9525">
                <a:solidFill>
                  <a:srgbClr val="000000"/>
                </a:solidFill>
                <a:round/>
              </a:ln>
            </p:spPr>
            <p:txBody>
              <a:bodyPr/>
              <a:lstStyle/>
              <a:p>
                <a:endParaRPr lang="zh-CN" altLang="en-US"/>
              </a:p>
            </p:txBody>
          </p:sp>
          <p:sp>
            <p:nvSpPr>
              <p:cNvPr id="294945" name="Line 33"/>
              <p:cNvSpPr>
                <a:spLocks noChangeShapeType="1"/>
              </p:cNvSpPr>
              <p:nvPr/>
            </p:nvSpPr>
            <p:spPr bwMode="auto">
              <a:xfrm rot="2700000">
                <a:off x="1542" y="3074"/>
                <a:ext cx="0" cy="447"/>
              </a:xfrm>
              <a:prstGeom prst="line">
                <a:avLst/>
              </a:prstGeom>
              <a:noFill/>
              <a:ln w="25400">
                <a:solidFill>
                  <a:srgbClr val="FF0000"/>
                </a:solidFill>
                <a:round/>
              </a:ln>
            </p:spPr>
            <p:txBody>
              <a:bodyPr/>
              <a:lstStyle/>
              <a:p>
                <a:endParaRPr lang="zh-CN" altLang="en-US"/>
              </a:p>
            </p:txBody>
          </p:sp>
        </p:grpSp>
        <p:grpSp>
          <p:nvGrpSpPr>
            <p:cNvPr id="294946" name="Group 34"/>
            <p:cNvGrpSpPr/>
            <p:nvPr/>
          </p:nvGrpSpPr>
          <p:grpSpPr bwMode="auto">
            <a:xfrm>
              <a:off x="4272" y="3090"/>
              <a:ext cx="588" cy="480"/>
              <a:chOff x="3968" y="3092"/>
              <a:chExt cx="588" cy="480"/>
            </a:xfrm>
          </p:grpSpPr>
          <p:sp>
            <p:nvSpPr>
              <p:cNvPr id="294947" name="Line 35"/>
              <p:cNvSpPr>
                <a:spLocks noChangeShapeType="1"/>
              </p:cNvSpPr>
              <p:nvPr/>
            </p:nvSpPr>
            <p:spPr bwMode="auto">
              <a:xfrm>
                <a:off x="3968" y="3287"/>
                <a:ext cx="588" cy="0"/>
              </a:xfrm>
              <a:prstGeom prst="line">
                <a:avLst/>
              </a:prstGeom>
              <a:noFill/>
              <a:ln w="9525">
                <a:solidFill>
                  <a:srgbClr val="000000"/>
                </a:solidFill>
                <a:round/>
              </a:ln>
            </p:spPr>
            <p:txBody>
              <a:bodyPr/>
              <a:lstStyle/>
              <a:p>
                <a:endParaRPr lang="zh-CN" altLang="en-US"/>
              </a:p>
            </p:txBody>
          </p:sp>
          <p:sp>
            <p:nvSpPr>
              <p:cNvPr id="294948" name="Line 36"/>
              <p:cNvSpPr>
                <a:spLocks noChangeShapeType="1"/>
              </p:cNvSpPr>
              <p:nvPr/>
            </p:nvSpPr>
            <p:spPr bwMode="auto">
              <a:xfrm>
                <a:off x="4262" y="3092"/>
                <a:ext cx="0" cy="480"/>
              </a:xfrm>
              <a:prstGeom prst="line">
                <a:avLst/>
              </a:prstGeom>
              <a:noFill/>
              <a:ln w="9525">
                <a:solidFill>
                  <a:srgbClr val="000000"/>
                </a:solidFill>
                <a:round/>
              </a:ln>
            </p:spPr>
            <p:txBody>
              <a:bodyPr/>
              <a:lstStyle/>
              <a:p>
                <a:endParaRPr lang="zh-CN" altLang="en-US"/>
              </a:p>
            </p:txBody>
          </p:sp>
          <p:sp>
            <p:nvSpPr>
              <p:cNvPr id="294949" name="Line 37"/>
              <p:cNvSpPr>
                <a:spLocks noChangeShapeType="1"/>
              </p:cNvSpPr>
              <p:nvPr/>
            </p:nvSpPr>
            <p:spPr bwMode="auto">
              <a:xfrm rot="18900000">
                <a:off x="4262" y="3111"/>
                <a:ext cx="0" cy="360"/>
              </a:xfrm>
              <a:prstGeom prst="line">
                <a:avLst/>
              </a:prstGeom>
              <a:noFill/>
              <a:ln w="25400">
                <a:solidFill>
                  <a:srgbClr val="FF0000"/>
                </a:solidFill>
                <a:round/>
              </a:ln>
            </p:spPr>
            <p:txBody>
              <a:bodyPr/>
              <a:lstStyle/>
              <a:p>
                <a:endParaRPr lang="zh-CN" altLang="en-US"/>
              </a:p>
            </p:txBody>
          </p:sp>
        </p:grpSp>
        <p:sp>
          <p:nvSpPr>
            <p:cNvPr id="294950" name="Oval 38"/>
            <p:cNvSpPr>
              <a:spLocks noChangeArrowheads="1"/>
            </p:cNvSpPr>
            <p:nvPr/>
          </p:nvSpPr>
          <p:spPr bwMode="auto">
            <a:xfrm rot="2700000">
              <a:off x="2144" y="3056"/>
              <a:ext cx="118" cy="470"/>
            </a:xfrm>
            <a:prstGeom prst="ellipse">
              <a:avLst/>
            </a:prstGeom>
            <a:solidFill>
              <a:srgbClr val="FFFFFF"/>
            </a:solidFill>
            <a:ln w="25400">
              <a:solidFill>
                <a:srgbClr val="FF0000"/>
              </a:solidFill>
              <a:round/>
            </a:ln>
          </p:spPr>
          <p:txBody>
            <a:bodyPr/>
            <a:lstStyle/>
            <a:p>
              <a:endParaRPr lang="zh-CN" altLang="en-US"/>
            </a:p>
          </p:txBody>
        </p:sp>
        <p:grpSp>
          <p:nvGrpSpPr>
            <p:cNvPr id="294951" name="Group 39"/>
            <p:cNvGrpSpPr/>
            <p:nvPr/>
          </p:nvGrpSpPr>
          <p:grpSpPr bwMode="auto">
            <a:xfrm>
              <a:off x="2724" y="3072"/>
              <a:ext cx="588" cy="480"/>
              <a:chOff x="2571" y="3072"/>
              <a:chExt cx="588" cy="480"/>
            </a:xfrm>
          </p:grpSpPr>
          <p:sp>
            <p:nvSpPr>
              <p:cNvPr id="294952" name="Line 40"/>
              <p:cNvSpPr>
                <a:spLocks noChangeShapeType="1"/>
              </p:cNvSpPr>
              <p:nvPr/>
            </p:nvSpPr>
            <p:spPr bwMode="auto">
              <a:xfrm>
                <a:off x="2571" y="3287"/>
                <a:ext cx="588" cy="0"/>
              </a:xfrm>
              <a:prstGeom prst="line">
                <a:avLst/>
              </a:prstGeom>
              <a:noFill/>
              <a:ln w="9525">
                <a:solidFill>
                  <a:srgbClr val="000000"/>
                </a:solidFill>
                <a:round/>
              </a:ln>
            </p:spPr>
            <p:txBody>
              <a:bodyPr/>
              <a:lstStyle/>
              <a:p>
                <a:endParaRPr lang="zh-CN" altLang="en-US"/>
              </a:p>
            </p:txBody>
          </p:sp>
          <p:sp>
            <p:nvSpPr>
              <p:cNvPr id="294953" name="Line 41"/>
              <p:cNvSpPr>
                <a:spLocks noChangeShapeType="1"/>
              </p:cNvSpPr>
              <p:nvPr/>
            </p:nvSpPr>
            <p:spPr bwMode="auto">
              <a:xfrm>
                <a:off x="2865" y="3072"/>
                <a:ext cx="0" cy="480"/>
              </a:xfrm>
              <a:prstGeom prst="line">
                <a:avLst/>
              </a:prstGeom>
              <a:noFill/>
              <a:ln w="9525">
                <a:solidFill>
                  <a:srgbClr val="000000"/>
                </a:solidFill>
                <a:round/>
              </a:ln>
            </p:spPr>
            <p:txBody>
              <a:bodyPr/>
              <a:lstStyle/>
              <a:p>
                <a:endParaRPr lang="zh-CN" altLang="en-US"/>
              </a:p>
            </p:txBody>
          </p:sp>
          <p:sp>
            <p:nvSpPr>
              <p:cNvPr id="294954" name="Oval 42"/>
              <p:cNvSpPr>
                <a:spLocks noChangeArrowheads="1"/>
              </p:cNvSpPr>
              <p:nvPr/>
            </p:nvSpPr>
            <p:spPr bwMode="auto">
              <a:xfrm>
                <a:off x="2790" y="3101"/>
                <a:ext cx="147" cy="378"/>
              </a:xfrm>
              <a:prstGeom prst="ellipse">
                <a:avLst/>
              </a:prstGeom>
              <a:solidFill>
                <a:srgbClr val="FFFFFF"/>
              </a:solidFill>
              <a:ln w="25400">
                <a:solidFill>
                  <a:srgbClr val="FF0000"/>
                </a:solidFill>
                <a:round/>
              </a:ln>
            </p:spPr>
            <p:txBody>
              <a:bodyPr/>
              <a:lstStyle/>
              <a:p>
                <a:endParaRPr lang="zh-CN" altLang="en-US"/>
              </a:p>
            </p:txBody>
          </p:sp>
        </p:grpSp>
        <p:grpSp>
          <p:nvGrpSpPr>
            <p:cNvPr id="294955" name="Group 43"/>
            <p:cNvGrpSpPr/>
            <p:nvPr/>
          </p:nvGrpSpPr>
          <p:grpSpPr bwMode="auto">
            <a:xfrm>
              <a:off x="3504" y="3090"/>
              <a:ext cx="588" cy="480"/>
              <a:chOff x="3233" y="3092"/>
              <a:chExt cx="588" cy="480"/>
            </a:xfrm>
          </p:grpSpPr>
          <p:sp>
            <p:nvSpPr>
              <p:cNvPr id="294956" name="Line 44"/>
              <p:cNvSpPr>
                <a:spLocks noChangeShapeType="1"/>
              </p:cNvSpPr>
              <p:nvPr/>
            </p:nvSpPr>
            <p:spPr bwMode="auto">
              <a:xfrm>
                <a:off x="3233" y="3287"/>
                <a:ext cx="588" cy="0"/>
              </a:xfrm>
              <a:prstGeom prst="line">
                <a:avLst/>
              </a:prstGeom>
              <a:noFill/>
              <a:ln w="9525">
                <a:solidFill>
                  <a:srgbClr val="000000"/>
                </a:solidFill>
                <a:round/>
              </a:ln>
            </p:spPr>
            <p:txBody>
              <a:bodyPr/>
              <a:lstStyle/>
              <a:p>
                <a:endParaRPr lang="zh-CN" altLang="en-US"/>
              </a:p>
            </p:txBody>
          </p:sp>
          <p:sp>
            <p:nvSpPr>
              <p:cNvPr id="294957" name="Line 45"/>
              <p:cNvSpPr>
                <a:spLocks noChangeShapeType="1"/>
              </p:cNvSpPr>
              <p:nvPr/>
            </p:nvSpPr>
            <p:spPr bwMode="auto">
              <a:xfrm>
                <a:off x="3527" y="3092"/>
                <a:ext cx="0" cy="480"/>
              </a:xfrm>
              <a:prstGeom prst="line">
                <a:avLst/>
              </a:prstGeom>
              <a:noFill/>
              <a:ln w="9525">
                <a:solidFill>
                  <a:srgbClr val="000000"/>
                </a:solidFill>
                <a:round/>
              </a:ln>
            </p:spPr>
            <p:txBody>
              <a:bodyPr/>
              <a:lstStyle/>
              <a:p>
                <a:endParaRPr lang="zh-CN" altLang="en-US"/>
              </a:p>
            </p:txBody>
          </p:sp>
          <p:sp>
            <p:nvSpPr>
              <p:cNvPr id="294958" name="Oval 46"/>
              <p:cNvSpPr>
                <a:spLocks noChangeArrowheads="1"/>
              </p:cNvSpPr>
              <p:nvPr/>
            </p:nvSpPr>
            <p:spPr bwMode="auto">
              <a:xfrm rot="18900000">
                <a:off x="3468" y="3110"/>
                <a:ext cx="147" cy="378"/>
              </a:xfrm>
              <a:prstGeom prst="ellipse">
                <a:avLst/>
              </a:prstGeom>
              <a:solidFill>
                <a:srgbClr val="FFFFFF"/>
              </a:solidFill>
              <a:ln w="25400">
                <a:solidFill>
                  <a:srgbClr val="FF0000"/>
                </a:solidFill>
                <a:round/>
              </a:ln>
            </p:spPr>
            <p:txBody>
              <a:bodyPr/>
              <a:lstStyle/>
              <a:p>
                <a:endParaRPr lang="zh-CN" altLang="en-US"/>
              </a:p>
            </p:txBody>
          </p:sp>
        </p:grpSp>
        <mc:AlternateContent xmlns:mc="http://schemas.openxmlformats.org/markup-compatibility/2006">
          <mc:Choice xmlns:a14="http://schemas.microsoft.com/office/drawing/2010/main" Requires="a14">
            <p:sp>
              <p:nvSpPr>
                <p:cNvPr id="294959" name="Object 47"/>
                <p:cNvSpPr txBox="1"/>
                <p:nvPr/>
              </p:nvSpPr>
              <p:spPr>
                <a:xfrm>
                  <a:off x="1113" y="3651"/>
                  <a:ext cx="600" cy="208"/>
                </a:xfrm>
                <a:prstGeom prst="rect">
                  <a:avLst/>
                </a:prstGeom>
                <a:solidFill>
                  <a:srgbClr val="00B050"/>
                </a:solidFill>
                <a:ln w="9525">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sty m:val="p"/>
                          </m:rPr>
                          <a:rPr lang="zh-CN" altLang="en-US" i="1">
                            <a:solidFill>
                              <a:srgbClr val="FFFF00"/>
                            </a:solidFill>
                            <a:latin typeface="Cambria Math" panose="02040503050406030204" pitchFamily="18" charset="0"/>
                          </a:rPr>
                          <m:t>Δ</m:t>
                        </m:r>
                        <m:r>
                          <a:rPr lang="zh-CN" altLang="en-US" i="1">
                            <a:solidFill>
                              <a:srgbClr val="FFFF00"/>
                            </a:solidFill>
                            <a:latin typeface="Cambria Math" panose="02040503050406030204" pitchFamily="18" charset="0"/>
                          </a:rPr>
                          <m:t>𝜙</m:t>
                        </m:r>
                        <m:r>
                          <a:rPr lang="zh-CN" altLang="en-US" i="1">
                            <a:solidFill>
                              <a:srgbClr val="FFFF00"/>
                            </a:solidFill>
                            <a:latin typeface="Cambria Math" panose="02040503050406030204" pitchFamily="18" charset="0"/>
                          </a:rPr>
                          <m:t>=0</m:t>
                        </m:r>
                      </m:oMath>
                    </m:oMathPara>
                  </a14:m>
                  <a:endParaRPr lang="zh-CN" altLang="en-US"/>
                </a:p>
              </p:txBody>
            </p:sp>
          </mc:Choice>
          <mc:Fallback>
            <p:sp>
              <p:nvSpPr>
                <p:cNvPr id="294959" name="Object 47"/>
                <p:cNvSpPr txBox="1">
                  <a:spLocks noRot="1" noChangeAspect="1" noMove="1" noResize="1" noEditPoints="1" noAdjustHandles="1" noChangeArrowheads="1" noChangeShapeType="1" noTextEdit="1"/>
                </p:cNvSpPr>
                <p:nvPr/>
              </p:nvSpPr>
              <p:spPr>
                <a:xfrm>
                  <a:off x="1113" y="3651"/>
                  <a:ext cx="600" cy="208"/>
                </a:xfrm>
                <a:prstGeom prst="rect">
                  <a:avLst/>
                </a:prstGeom>
                <a:blipFill>
                  <a:blip r:embed="rId12"/>
                  <a:stretch>
                    <a:fillRect b="-9259"/>
                  </a:stretch>
                </a:blipFill>
                <a:ln w="9525">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4960" name="Object 48"/>
                <p:cNvSpPr txBox="1"/>
                <p:nvPr/>
              </p:nvSpPr>
              <p:spPr>
                <a:xfrm>
                  <a:off x="1824" y="3504"/>
                  <a:ext cx="640" cy="456"/>
                </a:xfrm>
                <a:prstGeom prst="rect">
                  <a:avLst/>
                </a:prstGeom>
                <a:solidFill>
                  <a:srgbClr val="00B050"/>
                </a:solidFill>
                <a:ln w="9525">
                  <a:noFill/>
                  <a:miter/>
                </a:ln>
              </p:spPr>
              <p:txBody>
                <a:bodyPr>
                  <a:normAutofit/>
                </a:bodyPr>
                <a:lstStyle/>
                <a:p>
                  <a:pPr/>
                  <a14:m>
                    <m:oMathPara xmlns:m="http://schemas.openxmlformats.org/officeDocument/2006/math">
                      <m:oMathParaPr>
                        <m:jc m:val="centerGroup"/>
                      </m:oMathParaPr>
                      <m:oMath xmlns:m="http://schemas.openxmlformats.org/officeDocument/2006/math">
                        <m:r>
                          <m:rPr>
                            <m:sty m:val="p"/>
                          </m:rPr>
                          <a:rPr lang="zh-CN" altLang="en-US" i="1">
                            <a:solidFill>
                              <a:srgbClr val="FFFF00"/>
                            </a:solidFill>
                            <a:latin typeface="Cambria Math" panose="02040503050406030204" pitchFamily="18" charset="0"/>
                          </a:rPr>
                          <m:t>Δ</m:t>
                        </m:r>
                        <m:r>
                          <a:rPr lang="zh-CN" altLang="en-US" i="1">
                            <a:solidFill>
                              <a:srgbClr val="FFFF00"/>
                            </a:solidFill>
                            <a:latin typeface="Cambria Math" panose="02040503050406030204" pitchFamily="18" charset="0"/>
                          </a:rPr>
                          <m:t>𝜙</m:t>
                        </m:r>
                        <m:r>
                          <a:rPr lang="zh-CN" altLang="en-US" i="1">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1">
                                <a:solidFill>
                                  <a:srgbClr val="FFFF00"/>
                                </a:solidFill>
                                <a:latin typeface="Cambria Math" panose="02040503050406030204" pitchFamily="18" charset="0"/>
                              </a:rPr>
                              <m:t>𝜋</m:t>
                            </m:r>
                          </m:num>
                          <m:den>
                            <m:r>
                              <a:rPr lang="zh-CN" altLang="en-US" i="1">
                                <a:solidFill>
                                  <a:srgbClr val="FFFF00"/>
                                </a:solidFill>
                                <a:latin typeface="Cambria Math" panose="02040503050406030204" pitchFamily="18" charset="0"/>
                              </a:rPr>
                              <m:t>4</m:t>
                            </m:r>
                          </m:den>
                        </m:f>
                      </m:oMath>
                    </m:oMathPara>
                  </a14:m>
                  <a:endParaRPr lang="zh-CN" altLang="en-US"/>
                </a:p>
              </p:txBody>
            </p:sp>
          </mc:Choice>
          <mc:Fallback>
            <p:sp>
              <p:nvSpPr>
                <p:cNvPr id="294960" name="Object 48"/>
                <p:cNvSpPr txBox="1">
                  <a:spLocks noRot="1" noChangeAspect="1" noMove="1" noResize="1" noEditPoints="1" noAdjustHandles="1" noChangeArrowheads="1" noChangeShapeType="1" noTextEdit="1"/>
                </p:cNvSpPr>
                <p:nvPr/>
              </p:nvSpPr>
              <p:spPr>
                <a:xfrm>
                  <a:off x="1824" y="3504"/>
                  <a:ext cx="640" cy="456"/>
                </a:xfrm>
                <a:prstGeom prst="rect">
                  <a:avLst/>
                </a:prstGeom>
                <a:blipFill>
                  <a:blip r:embed="rId13"/>
                  <a:stretch>
                    <a:fillRect/>
                  </a:stretch>
                </a:blipFill>
                <a:ln w="9525">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4961" name="Object 49"/>
                <p:cNvSpPr txBox="1"/>
                <p:nvPr/>
              </p:nvSpPr>
              <p:spPr>
                <a:xfrm>
                  <a:off x="3360" y="3504"/>
                  <a:ext cx="760" cy="456"/>
                </a:xfrm>
                <a:prstGeom prst="rect">
                  <a:avLst/>
                </a:prstGeom>
                <a:solidFill>
                  <a:srgbClr val="00B050"/>
                </a:solidFill>
                <a:ln w="9525">
                  <a:noFill/>
                  <a:miter/>
                </a:ln>
              </p:spPr>
              <p:txBody>
                <a:bodyPr>
                  <a:normAutofit/>
                </a:bodyPr>
                <a:lstStyle/>
                <a:p>
                  <a:pPr/>
                  <a14:m>
                    <m:oMathPara xmlns:m="http://schemas.openxmlformats.org/officeDocument/2006/math">
                      <m:oMathParaPr>
                        <m:jc m:val="centerGroup"/>
                      </m:oMathParaPr>
                      <m:oMath xmlns:m="http://schemas.openxmlformats.org/officeDocument/2006/math">
                        <m:r>
                          <m:rPr>
                            <m:sty m:val="p"/>
                          </m:rPr>
                          <a:rPr lang="zh-CN" altLang="en-US" i="1">
                            <a:solidFill>
                              <a:srgbClr val="FFFF00"/>
                            </a:solidFill>
                            <a:latin typeface="Cambria Math" panose="02040503050406030204" pitchFamily="18" charset="0"/>
                          </a:rPr>
                          <m:t>Δ</m:t>
                        </m:r>
                        <m:r>
                          <a:rPr lang="zh-CN" altLang="en-US" i="1">
                            <a:solidFill>
                              <a:srgbClr val="FFFF00"/>
                            </a:solidFill>
                            <a:latin typeface="Cambria Math" panose="02040503050406030204" pitchFamily="18" charset="0"/>
                          </a:rPr>
                          <m:t>𝜙</m:t>
                        </m:r>
                        <m:r>
                          <a:rPr lang="zh-CN" altLang="en-US" i="1">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1">
                                <a:solidFill>
                                  <a:srgbClr val="FFFF00"/>
                                </a:solidFill>
                                <a:latin typeface="Cambria Math" panose="02040503050406030204" pitchFamily="18" charset="0"/>
                              </a:rPr>
                              <m:t>3</m:t>
                            </m:r>
                            <m:r>
                              <a:rPr lang="zh-CN" altLang="en-US" i="1">
                                <a:solidFill>
                                  <a:srgbClr val="FFFF00"/>
                                </a:solidFill>
                                <a:latin typeface="Cambria Math" panose="02040503050406030204" pitchFamily="18" charset="0"/>
                              </a:rPr>
                              <m:t>𝜋</m:t>
                            </m:r>
                          </m:num>
                          <m:den>
                            <m:r>
                              <a:rPr lang="zh-CN" altLang="en-US" i="1">
                                <a:solidFill>
                                  <a:srgbClr val="FFFF00"/>
                                </a:solidFill>
                                <a:latin typeface="Cambria Math" panose="02040503050406030204" pitchFamily="18" charset="0"/>
                              </a:rPr>
                              <m:t>4</m:t>
                            </m:r>
                          </m:den>
                        </m:f>
                      </m:oMath>
                    </m:oMathPara>
                  </a14:m>
                  <a:endParaRPr lang="zh-CN" altLang="en-US" dirty="0"/>
                </a:p>
              </p:txBody>
            </p:sp>
          </mc:Choice>
          <mc:Fallback>
            <p:sp>
              <p:nvSpPr>
                <p:cNvPr id="294961" name="Object 49"/>
                <p:cNvSpPr txBox="1">
                  <a:spLocks noRot="1" noChangeAspect="1" noMove="1" noResize="1" noEditPoints="1" noAdjustHandles="1" noChangeArrowheads="1" noChangeShapeType="1" noTextEdit="1"/>
                </p:cNvSpPr>
                <p:nvPr/>
              </p:nvSpPr>
              <p:spPr>
                <a:xfrm>
                  <a:off x="3360" y="3504"/>
                  <a:ext cx="760" cy="456"/>
                </a:xfrm>
                <a:prstGeom prst="rect">
                  <a:avLst/>
                </a:prstGeom>
                <a:blipFill>
                  <a:blip r:embed="rId14"/>
                  <a:stretch>
                    <a:fillRect/>
                  </a:stretch>
                </a:blipFill>
                <a:ln w="9525">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4962" name="Object 50"/>
                <p:cNvSpPr txBox="1"/>
                <p:nvPr/>
              </p:nvSpPr>
              <p:spPr>
                <a:xfrm>
                  <a:off x="4272" y="3648"/>
                  <a:ext cx="608" cy="208"/>
                </a:xfrm>
                <a:prstGeom prst="rect">
                  <a:avLst/>
                </a:prstGeom>
                <a:solidFill>
                  <a:srgbClr val="00B050"/>
                </a:solidFill>
                <a:ln w="9525">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m:rPr>
                            <m:sty m:val="p"/>
                          </m:rPr>
                          <a:rPr lang="zh-CN" altLang="en-US" i="1">
                            <a:solidFill>
                              <a:srgbClr val="FFFF00"/>
                            </a:solidFill>
                            <a:latin typeface="Cambria Math" panose="02040503050406030204" pitchFamily="18" charset="0"/>
                          </a:rPr>
                          <m:t>Δ</m:t>
                        </m:r>
                        <m:r>
                          <a:rPr lang="zh-CN" altLang="en-US" i="1">
                            <a:solidFill>
                              <a:srgbClr val="FFFF00"/>
                            </a:solidFill>
                            <a:latin typeface="Cambria Math" panose="02040503050406030204" pitchFamily="18" charset="0"/>
                          </a:rPr>
                          <m:t>𝜙</m:t>
                        </m:r>
                        <m:r>
                          <a:rPr lang="zh-CN" altLang="en-US" i="1">
                            <a:solidFill>
                              <a:srgbClr val="FFFF00"/>
                            </a:solidFill>
                            <a:latin typeface="Cambria Math" panose="02040503050406030204" pitchFamily="18" charset="0"/>
                          </a:rPr>
                          <m:t>=</m:t>
                        </m:r>
                        <m:r>
                          <a:rPr lang="zh-CN" altLang="en-US" i="1">
                            <a:solidFill>
                              <a:srgbClr val="FFFF00"/>
                            </a:solidFill>
                            <a:latin typeface="Cambria Math" panose="02040503050406030204" pitchFamily="18" charset="0"/>
                          </a:rPr>
                          <m:t>𝜋</m:t>
                        </m:r>
                      </m:oMath>
                    </m:oMathPara>
                  </a14:m>
                  <a:endParaRPr lang="zh-CN" altLang="en-US"/>
                </a:p>
              </p:txBody>
            </p:sp>
          </mc:Choice>
          <mc:Fallback>
            <p:sp>
              <p:nvSpPr>
                <p:cNvPr id="294962" name="Object 50"/>
                <p:cNvSpPr txBox="1">
                  <a:spLocks noRot="1" noChangeAspect="1" noMove="1" noResize="1" noEditPoints="1" noAdjustHandles="1" noChangeArrowheads="1" noChangeShapeType="1" noTextEdit="1"/>
                </p:cNvSpPr>
                <p:nvPr/>
              </p:nvSpPr>
              <p:spPr>
                <a:xfrm>
                  <a:off x="4272" y="3648"/>
                  <a:ext cx="608" cy="208"/>
                </a:xfrm>
                <a:prstGeom prst="rect">
                  <a:avLst/>
                </a:prstGeom>
                <a:blipFill>
                  <a:blip r:embed="rId15"/>
                  <a:stretch>
                    <a:fillRect b="-9259"/>
                  </a:stretch>
                </a:blipFill>
                <a:ln w="9525">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4963" name="Object 51"/>
                <p:cNvSpPr txBox="1"/>
                <p:nvPr/>
              </p:nvSpPr>
              <p:spPr>
                <a:xfrm>
                  <a:off x="2640" y="3504"/>
                  <a:ext cx="640" cy="464"/>
                </a:xfrm>
                <a:prstGeom prst="rect">
                  <a:avLst/>
                </a:prstGeom>
                <a:solidFill>
                  <a:srgbClr val="00B050"/>
                </a:solidFill>
                <a:ln w="9525">
                  <a:noFill/>
                  <a:miter/>
                </a:ln>
              </p:spPr>
              <p:txBody>
                <a:bodyPr>
                  <a:normAutofit/>
                </a:bodyPr>
                <a:lstStyle/>
                <a:p>
                  <a:pPr/>
                  <a14:m>
                    <m:oMathPara xmlns:m="http://schemas.openxmlformats.org/officeDocument/2006/math">
                      <m:oMathParaPr>
                        <m:jc m:val="centerGroup"/>
                      </m:oMathParaPr>
                      <m:oMath xmlns:m="http://schemas.openxmlformats.org/officeDocument/2006/math">
                        <m:r>
                          <m:rPr>
                            <m:sty m:val="p"/>
                          </m:rPr>
                          <a:rPr lang="zh-CN" altLang="en-US" i="1">
                            <a:solidFill>
                              <a:srgbClr val="FFFF00"/>
                            </a:solidFill>
                            <a:latin typeface="Cambria Math" panose="02040503050406030204" pitchFamily="18" charset="0"/>
                          </a:rPr>
                          <m:t>Δ</m:t>
                        </m:r>
                        <m:r>
                          <a:rPr lang="zh-CN" altLang="en-US" i="1">
                            <a:solidFill>
                              <a:srgbClr val="FFFF00"/>
                            </a:solidFill>
                            <a:latin typeface="Cambria Math" panose="02040503050406030204" pitchFamily="18" charset="0"/>
                          </a:rPr>
                          <m:t>𝜙</m:t>
                        </m:r>
                        <m:r>
                          <a:rPr lang="zh-CN" altLang="en-US" i="1">
                            <a:solidFill>
                              <a:srgbClr val="FFFF00"/>
                            </a:solidFill>
                            <a:latin typeface="Cambria Math" panose="02040503050406030204" pitchFamily="18" charset="0"/>
                          </a:rPr>
                          <m:t>=</m:t>
                        </m:r>
                        <m:f>
                          <m:fPr>
                            <m:ctrlPr>
                              <a:rPr lang="zh-CN" altLang="en-US" i="1">
                                <a:solidFill>
                                  <a:srgbClr val="FFFF00"/>
                                </a:solidFill>
                                <a:latin typeface="Cambria Math" panose="02040503050406030204" pitchFamily="18" charset="0"/>
                              </a:rPr>
                            </m:ctrlPr>
                          </m:fPr>
                          <m:num>
                            <m:r>
                              <a:rPr lang="zh-CN" altLang="en-US" i="1">
                                <a:solidFill>
                                  <a:srgbClr val="FFFF00"/>
                                </a:solidFill>
                                <a:latin typeface="Cambria Math" panose="02040503050406030204" pitchFamily="18" charset="0"/>
                              </a:rPr>
                              <m:t>𝜋</m:t>
                            </m:r>
                          </m:num>
                          <m:den>
                            <m:r>
                              <a:rPr lang="zh-CN" altLang="en-US" i="1">
                                <a:solidFill>
                                  <a:srgbClr val="FFFF00"/>
                                </a:solidFill>
                                <a:latin typeface="Cambria Math" panose="02040503050406030204" pitchFamily="18" charset="0"/>
                              </a:rPr>
                              <m:t>2</m:t>
                            </m:r>
                          </m:den>
                        </m:f>
                      </m:oMath>
                    </m:oMathPara>
                  </a14:m>
                  <a:endParaRPr lang="zh-CN" altLang="en-US"/>
                </a:p>
              </p:txBody>
            </p:sp>
          </mc:Choice>
          <mc:Fallback>
            <p:sp>
              <p:nvSpPr>
                <p:cNvPr id="294963" name="Object 51"/>
                <p:cNvSpPr txBox="1">
                  <a:spLocks noRot="1" noChangeAspect="1" noMove="1" noResize="1" noEditPoints="1" noAdjustHandles="1" noChangeArrowheads="1" noChangeShapeType="1" noTextEdit="1"/>
                </p:cNvSpPr>
                <p:nvPr/>
              </p:nvSpPr>
              <p:spPr>
                <a:xfrm>
                  <a:off x="2640" y="3504"/>
                  <a:ext cx="640" cy="464"/>
                </a:xfrm>
                <a:prstGeom prst="rect">
                  <a:avLst/>
                </a:prstGeom>
                <a:blipFill>
                  <a:blip r:embed="rId16"/>
                  <a:stretch>
                    <a:fillRect/>
                  </a:stretch>
                </a:blipFill>
                <a:ln w="9525">
                  <a:noFill/>
                  <a:miter/>
                </a:ln>
              </p:spPr>
              <p:txBody>
                <a:bodyPr/>
                <a:lstStyle/>
                <a:p>
                  <a:r>
                    <a:rPr lang="zh-CN" altLang="en-US">
                      <a:noFill/>
                    </a:rPr>
                    <a:t> </a:t>
                  </a:r>
                </a:p>
              </p:txBody>
            </p:sp>
          </mc:Fallback>
        </mc:AlternateContent>
      </p:grpSp>
      <p:sp>
        <p:nvSpPr>
          <p:cNvPr id="294964" name="Text Box 52"/>
          <p:cNvSpPr txBox="1">
            <a:spLocks noChangeArrowheads="1"/>
          </p:cNvSpPr>
          <p:nvPr/>
        </p:nvSpPr>
        <p:spPr bwMode="auto">
          <a:xfrm>
            <a:off x="611188" y="260350"/>
            <a:ext cx="4968875" cy="762000"/>
          </a:xfrm>
          <a:prstGeom prst="rect">
            <a:avLst/>
          </a:prstGeom>
          <a:noFill/>
          <a:ln w="9525" algn="ctr">
            <a:noFill/>
            <a:miter lim="800000"/>
          </a:ln>
          <a:effectLst/>
        </p:spPr>
        <p:txBody>
          <a:bodyPr anchor="b"/>
          <a:lstStyle/>
          <a:p>
            <a:r>
              <a:rPr lang="zh-CN" altLang="en-US" sz="3800" b="1">
                <a:solidFill>
                  <a:srgbClr val="FF0000"/>
                </a:solidFill>
                <a:latin typeface="Verdana" panose="020B0604030504040204" pitchFamily="34" charset="0"/>
              </a:rPr>
              <a:t>实验原理</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38778E-17 -3.7037E-6 L 0.18333 -3.7037E-6 " pathEditMode="relative" ptsTypes="AA">
                                      <p:cBhvr>
                                        <p:cTn id="6" dur="2000" fill="hold"/>
                                        <p:tgtEl>
                                          <p:spTgt spid="294916"/>
                                        </p:tgtEl>
                                        <p:attrNameLst>
                                          <p:attrName>ppt_x</p:attrName>
                                          <p:attrName>ppt_y</p:attrName>
                                        </p:attrNameLst>
                                      </p:cBhvr>
                                    </p:animMotion>
                                  </p:childTnLst>
                                </p:cTn>
                              </p:par>
                              <p:par>
                                <p:cTn id="7" presetID="29" presetClass="entr" presetSubtype="0" fill="hold" nodeType="withEffect">
                                  <p:stCondLst>
                                    <p:cond delay="0"/>
                                  </p:stCondLst>
                                  <p:childTnLst>
                                    <p:set>
                                      <p:cBhvr>
                                        <p:cTn id="8" dur="1" fill="hold">
                                          <p:stCondLst>
                                            <p:cond delay="0"/>
                                          </p:stCondLst>
                                        </p:cTn>
                                        <p:tgtEl>
                                          <p:spTgt spid="294939"/>
                                        </p:tgtEl>
                                        <p:attrNameLst>
                                          <p:attrName>style.visibility</p:attrName>
                                        </p:attrNameLst>
                                      </p:cBhvr>
                                      <p:to>
                                        <p:strVal val="visible"/>
                                      </p:to>
                                    </p:set>
                                    <p:anim calcmode="lin" valueType="num">
                                      <p:cBhvr>
                                        <p:cTn id="9" dur="1000" fill="hold"/>
                                        <p:tgtEl>
                                          <p:spTgt spid="294939"/>
                                        </p:tgtEl>
                                        <p:attrNameLst>
                                          <p:attrName>ppt_x</p:attrName>
                                        </p:attrNameLst>
                                      </p:cBhvr>
                                      <p:tavLst>
                                        <p:tav tm="0">
                                          <p:val>
                                            <p:strVal val="#ppt_x-.2"/>
                                          </p:val>
                                        </p:tav>
                                        <p:tav tm="100000">
                                          <p:val>
                                            <p:strVal val="#ppt_x"/>
                                          </p:val>
                                        </p:tav>
                                      </p:tavLst>
                                    </p:anim>
                                    <p:anim calcmode="lin" valueType="num">
                                      <p:cBhvr>
                                        <p:cTn id="10" dur="1000" fill="hold"/>
                                        <p:tgtEl>
                                          <p:spTgt spid="294939"/>
                                        </p:tgtEl>
                                        <p:attrNameLst>
                                          <p:attrName>ppt_y</p:attrName>
                                        </p:attrNameLst>
                                      </p:cBhvr>
                                      <p:tavLst>
                                        <p:tav tm="0">
                                          <p:val>
                                            <p:strVal val="#ppt_y"/>
                                          </p:val>
                                        </p:tav>
                                        <p:tav tm="100000">
                                          <p:val>
                                            <p:strVal val="#ppt_y"/>
                                          </p:val>
                                        </p:tav>
                                      </p:tavLst>
                                    </p:anim>
                                    <p:animEffect transition="in" filter="wipe(right)" prLst="gradientSize: 0.1">
                                      <p:cBhvr>
                                        <p:cTn id="11" dur="1000"/>
                                        <p:tgtEl>
                                          <p:spTgt spid="294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932363" y="3998913"/>
            <a:ext cx="3816350" cy="1335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338" name="Rectangle 38"/>
          <p:cNvSpPr/>
          <p:nvPr/>
        </p:nvSpPr>
        <p:spPr>
          <a:xfrm>
            <a:off x="180975" y="131763"/>
            <a:ext cx="4884738" cy="584200"/>
          </a:xfrm>
          <a:prstGeom prst="rect">
            <a:avLst/>
          </a:prstGeom>
          <a:noFill/>
          <a:ln w="9525">
            <a:noFill/>
          </a:ln>
        </p:spPr>
        <p:txBody>
          <a:bodyPr wrap="non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二</a:t>
            </a:r>
            <a:r>
              <a:rPr lang="en-US" altLang="zh-CN" sz="3200" b="1" dirty="0">
                <a:solidFill>
                  <a:srgbClr val="FF0000"/>
                </a:solidFill>
                <a:latin typeface="华文中宋" panose="02010600040101010101" pitchFamily="2" charset="-122"/>
                <a:ea typeface="华文中宋" panose="02010600040101010101" pitchFamily="2" charset="-122"/>
              </a:rPr>
              <a:t> </a:t>
            </a:r>
            <a:r>
              <a:rPr lang="zh-CN" altLang="en-US" sz="3200" b="1" dirty="0">
                <a:solidFill>
                  <a:srgbClr val="FF0000"/>
                </a:solidFill>
                <a:latin typeface="华文中宋" panose="02010600040101010101" pitchFamily="2" charset="-122"/>
                <a:ea typeface="华文中宋" panose="02010600040101010101" pitchFamily="2" charset="-122"/>
              </a:rPr>
              <a:t>实验原理</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2.2</a:t>
            </a:r>
            <a:r>
              <a:rPr lang="zh-CN" altLang="en-US" sz="2400" b="1" dirty="0">
                <a:solidFill>
                  <a:srgbClr val="006666"/>
                </a:solidFill>
                <a:latin typeface="微软雅黑" panose="020B0503020204020204" pitchFamily="34" charset="-122"/>
                <a:ea typeface="微软雅黑" panose="020B0503020204020204" pitchFamily="34" charset="-122"/>
              </a:rPr>
              <a:t>相位法测声速</a:t>
            </a:r>
          </a:p>
        </p:txBody>
      </p:sp>
      <p:sp>
        <p:nvSpPr>
          <p:cNvPr id="14339" name="TextBox 15"/>
          <p:cNvSpPr txBox="1"/>
          <p:nvPr/>
        </p:nvSpPr>
        <p:spPr>
          <a:xfrm>
            <a:off x="30163" y="787400"/>
            <a:ext cx="7358062" cy="460375"/>
          </a:xfrm>
          <a:prstGeom prst="rect">
            <a:avLst/>
          </a:prstGeom>
          <a:noFill/>
          <a:ln w="9525">
            <a:noFill/>
          </a:ln>
        </p:spPr>
        <p:txBody>
          <a:bodyPr anchor="t" anchorCtr="0">
            <a:spAutoFit/>
          </a:bodyPr>
          <a:lstStyle/>
          <a:p>
            <a:r>
              <a:rPr lang="en-US" altLang="zh-CN" sz="2400" b="1" dirty="0">
                <a:solidFill>
                  <a:srgbClr val="006666"/>
                </a:solidFill>
                <a:latin typeface="微软雅黑" panose="020B0503020204020204" pitchFamily="34" charset="-122"/>
                <a:ea typeface="微软雅黑" panose="020B0503020204020204" pitchFamily="34" charset="-122"/>
              </a:rPr>
              <a:t>2.2 </a:t>
            </a:r>
            <a:r>
              <a:rPr lang="zh-CN" altLang="en-US" sz="2400" b="1" dirty="0">
                <a:solidFill>
                  <a:srgbClr val="006666"/>
                </a:solidFill>
                <a:latin typeface="微软雅黑" panose="020B0503020204020204" pitchFamily="34" charset="-122"/>
                <a:ea typeface="微软雅黑" panose="020B0503020204020204" pitchFamily="34" charset="-122"/>
              </a:rPr>
              <a:t>相位法测声速原理</a:t>
            </a:r>
          </a:p>
        </p:txBody>
      </p:sp>
      <p:pic>
        <p:nvPicPr>
          <p:cNvPr id="14340" name="图片 2"/>
          <p:cNvPicPr>
            <a:picLocks noChangeAspect="1"/>
          </p:cNvPicPr>
          <p:nvPr/>
        </p:nvPicPr>
        <p:blipFill>
          <a:blip r:embed="rId2"/>
          <a:srcRect l="14772" r="9207" b="15588"/>
          <a:stretch>
            <a:fillRect/>
          </a:stretch>
        </p:blipFill>
        <p:spPr>
          <a:xfrm>
            <a:off x="696913" y="1293813"/>
            <a:ext cx="3887787" cy="1271587"/>
          </a:xfrm>
          <a:prstGeom prst="rect">
            <a:avLst/>
          </a:prstGeom>
          <a:noFill/>
          <a:ln w="9525">
            <a:noFill/>
          </a:ln>
        </p:spPr>
      </p:pic>
      <p:sp>
        <p:nvSpPr>
          <p:cNvPr id="29" name="Rectangle 35"/>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4342" name="图片 1"/>
          <p:cNvPicPr>
            <a:picLocks noChangeAspect="1"/>
          </p:cNvPicPr>
          <p:nvPr/>
        </p:nvPicPr>
        <p:blipFill>
          <a:blip r:embed="rId3"/>
          <a:srcRect t="21831"/>
          <a:stretch>
            <a:fillRect/>
          </a:stretch>
        </p:blipFill>
        <p:spPr>
          <a:xfrm>
            <a:off x="280988" y="3400425"/>
            <a:ext cx="4511675" cy="1858963"/>
          </a:xfrm>
          <a:prstGeom prst="rect">
            <a:avLst/>
          </a:prstGeom>
          <a:noFill/>
          <a:ln w="9525">
            <a:noFill/>
          </a:ln>
        </p:spPr>
      </p:pic>
      <p:sp>
        <p:nvSpPr>
          <p:cNvPr id="9" name="矩形 8"/>
          <p:cNvSpPr/>
          <p:nvPr/>
        </p:nvSpPr>
        <p:spPr>
          <a:xfrm>
            <a:off x="4932039" y="1413288"/>
            <a:ext cx="3816425" cy="2584449"/>
          </a:xfrm>
          <a:prstGeom prst="rect">
            <a:avLst/>
          </a:prstGeom>
          <a:solidFill>
            <a:schemeClr val="bg2">
              <a:lumMod val="20000"/>
              <a:lumOff val="80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实验中，示波器的两个通道分别接入波源</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、接收端</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的频率信号，用</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X-Y</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模式让两个信号叠加形成李萨如图形，如图</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3</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，移动接收端</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，当图形从</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象限的直线经历如图</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所示的图形再次变成</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4</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象限的直线时，相位变化了</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2π</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，说明</a:t>
            </a:r>
            <a:r>
              <a:rPr kumimoji="0" lang="en-US" altLang="zh-CN"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S1</a:t>
            </a:r>
            <a:r>
              <a:rPr kumimoji="0" lang="zh-CN" altLang="en-US" sz="18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移动了一个波长。实验中给定频率，波长测出，用下式可以测量声速：</a:t>
            </a:r>
            <a:endParaRPr kumimoji="0" lang="zh-CN" altLang="en-US" sz="1800" b="1" i="1"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344" name="Object 8"/>
              <p:cNvSpPr txBox="1"/>
              <p:nvPr/>
            </p:nvSpPr>
            <p:spPr>
              <a:xfrm>
                <a:off x="6156325" y="4090988"/>
                <a:ext cx="1960563" cy="477837"/>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80"/>
                          </a:solidFill>
                          <a:latin typeface="Cambria Math" panose="02040503050406030204" pitchFamily="18" charset="0"/>
                        </a:rPr>
                        <m:t>𝑢</m:t>
                      </m:r>
                      <m:r>
                        <a:rPr lang="zh-CN" altLang="en-US" i="1">
                          <a:solidFill>
                            <a:srgbClr val="000080"/>
                          </a:solidFill>
                          <a:latin typeface="Cambria Math" panose="02040503050406030204" pitchFamily="18" charset="0"/>
                        </a:rPr>
                        <m:t>=</m:t>
                      </m:r>
                      <m:r>
                        <a:rPr lang="zh-CN" altLang="en-US" i="1">
                          <a:solidFill>
                            <a:srgbClr val="000080"/>
                          </a:solidFill>
                          <a:latin typeface="Cambria Math" panose="02040503050406030204" pitchFamily="18" charset="0"/>
                        </a:rPr>
                        <m:t>𝜆</m:t>
                      </m:r>
                      <m:r>
                        <a:rPr lang="zh-CN" altLang="en-US" i="1">
                          <a:solidFill>
                            <a:srgbClr val="000080"/>
                          </a:solidFill>
                          <a:latin typeface="Cambria Math" panose="02040503050406030204" pitchFamily="18" charset="0"/>
                        </a:rPr>
                        <m:t>𝑓</m:t>
                      </m:r>
                      <m:r>
                        <m:rPr>
                          <m:nor/>
                        </m:rPr>
                        <a:rPr lang="zh-CN" altLang="en-US" i="0">
                          <a:solidFill>
                            <a:srgbClr val="000080"/>
                          </a:solidFill>
                          <a:latin typeface="Cambria Math" panose="02040503050406030204" pitchFamily="18" charset="0"/>
                        </a:rPr>
                        <m:t>     </m:t>
                      </m:r>
                      <m:r>
                        <a:rPr lang="zh-CN" altLang="en-US" i="1">
                          <a:solidFill>
                            <a:srgbClr val="000080"/>
                          </a:solidFill>
                          <a:latin typeface="Cambria Math" panose="02040503050406030204" pitchFamily="18" charset="0"/>
                        </a:rPr>
                        <m:t>（</m:t>
                      </m:r>
                      <m:r>
                        <a:rPr lang="zh-CN" altLang="en-US" i="0">
                          <a:solidFill>
                            <a:srgbClr val="000080"/>
                          </a:solidFill>
                          <a:latin typeface="Cambria Math" panose="02040503050406030204" pitchFamily="18" charset="0"/>
                        </a:rPr>
                        <m:t>3</m:t>
                      </m:r>
                      <m:r>
                        <a:rPr lang="zh-CN" altLang="en-US" i="1">
                          <a:solidFill>
                            <a:srgbClr val="000080"/>
                          </a:solidFill>
                          <a:latin typeface="Cambria Math" panose="02040503050406030204" pitchFamily="18" charset="0"/>
                        </a:rPr>
                        <m:t>）</m:t>
                      </m:r>
                    </m:oMath>
                  </m:oMathPara>
                </a14:m>
                <a:endParaRPr lang="zh-CN" altLang="en-US"/>
              </a:p>
            </p:txBody>
          </p:sp>
        </mc:Choice>
        <mc:Fallback>
          <p:sp>
            <p:nvSpPr>
              <p:cNvPr id="14344" name="Object 8"/>
              <p:cNvSpPr txBox="1">
                <a:spLocks noRot="1" noChangeAspect="1" noMove="1" noResize="1" noEditPoints="1" noAdjustHandles="1" noChangeArrowheads="1" noChangeShapeType="1" noTextEdit="1"/>
              </p:cNvSpPr>
              <p:nvPr/>
            </p:nvSpPr>
            <p:spPr>
              <a:xfrm>
                <a:off x="6156325" y="4090988"/>
                <a:ext cx="1960563" cy="477837"/>
              </a:xfrm>
              <a:prstGeom prst="rect">
                <a:avLst/>
              </a:prstGeom>
              <a:blipFill>
                <a:blip r:embed="rId4"/>
                <a:stretch>
                  <a:fillRect/>
                </a:stretch>
              </a:blipFill>
              <a:ln w="38100">
                <a:noFill/>
                <a:miter/>
              </a:ln>
            </p:spPr>
            <p:txBody>
              <a:bodyPr/>
              <a:lstStyle/>
              <a:p>
                <a:r>
                  <a:rPr lang="zh-CN" altLang="en-US">
                    <a:noFill/>
                  </a:rPr>
                  <a:t> </a:t>
                </a:r>
              </a:p>
            </p:txBody>
          </p:sp>
        </mc:Fallback>
      </mc:AlternateContent>
      <p:sp>
        <p:nvSpPr>
          <p:cNvPr id="11" name="矩形 10"/>
          <p:cNvSpPr/>
          <p:nvPr/>
        </p:nvSpPr>
        <p:spPr>
          <a:xfrm>
            <a:off x="5948175" y="4661391"/>
            <a:ext cx="2520281"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solidFill>
                    <a:srgbClr val="000066"/>
                  </a:solidFill>
                </a:ln>
                <a:solidFill>
                  <a:srgbClr val="006666"/>
                </a:solidFill>
                <a:effectLst/>
                <a:uLnTx/>
                <a:uFillTx/>
                <a:latin typeface="华文中宋" panose="02010600040101010101" pitchFamily="2" charset="-122"/>
                <a:ea typeface="华文中宋" panose="02010600040101010101" pitchFamily="2" charset="-122"/>
                <a:cs typeface="+mn-cs"/>
              </a:rPr>
              <a:t>相位法测声速公式：</a:t>
            </a:r>
            <a:endParaRPr kumimoji="0" lang="zh-CN" altLang="en-US" sz="1800" b="1" i="1" u="none" strike="noStrike" kern="1200" cap="none" spc="0" normalizeH="0" baseline="0" noProof="0" dirty="0">
              <a:ln>
                <a:solidFill>
                  <a:srgbClr val="000066"/>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346" name="文本框 2"/>
          <p:cNvSpPr txBox="1"/>
          <p:nvPr/>
        </p:nvSpPr>
        <p:spPr>
          <a:xfrm>
            <a:off x="1479550" y="2667000"/>
            <a:ext cx="2863850" cy="368300"/>
          </a:xfrm>
          <a:prstGeom prst="rect">
            <a:avLst/>
          </a:prstGeom>
          <a:noFill/>
          <a:ln w="9525">
            <a:noFill/>
          </a:ln>
        </p:spPr>
        <p:txBody>
          <a:bodyPr anchor="t" anchorCtr="0">
            <a:spAutoFit/>
          </a:bodyPr>
          <a:lstStyle/>
          <a:p>
            <a:pPr eaLnBrk="0" hangingPunct="0"/>
            <a:r>
              <a:rPr lang="zh-CN" altLang="en-US" b="1" dirty="0">
                <a:latin typeface="Arial" panose="020B0604020202020204" pitchFamily="34" charset="0"/>
                <a:ea typeface="宋体" panose="02010600030101010101" pitchFamily="2" charset="-122"/>
              </a:rPr>
              <a:t>图</a:t>
            </a:r>
            <a:r>
              <a:rPr lang="en-US" altLang="zh-CN" b="1" dirty="0">
                <a:latin typeface="Arial" panose="020B0604020202020204" pitchFamily="34" charset="0"/>
                <a:ea typeface="宋体" panose="02010600030101010101" pitchFamily="2" charset="-122"/>
              </a:rPr>
              <a:t>3 </a:t>
            </a:r>
            <a:r>
              <a:rPr lang="zh-CN" altLang="en-US" b="1" dirty="0">
                <a:latin typeface="Arial" panose="020B0604020202020204" pitchFamily="34" charset="0"/>
                <a:ea typeface="宋体" panose="02010600030101010101" pitchFamily="2" charset="-122"/>
              </a:rPr>
              <a:t>相位法装置原理图</a:t>
            </a:r>
          </a:p>
        </p:txBody>
      </p:sp>
      <p:sp>
        <p:nvSpPr>
          <p:cNvPr id="14347" name="文本框 12"/>
          <p:cNvSpPr txBox="1"/>
          <p:nvPr/>
        </p:nvSpPr>
        <p:spPr>
          <a:xfrm>
            <a:off x="1487488" y="5149850"/>
            <a:ext cx="2863850" cy="368300"/>
          </a:xfrm>
          <a:prstGeom prst="rect">
            <a:avLst/>
          </a:prstGeom>
          <a:noFill/>
          <a:ln w="9525">
            <a:noFill/>
          </a:ln>
        </p:spPr>
        <p:txBody>
          <a:bodyPr anchor="t" anchorCtr="0">
            <a:spAutoFit/>
          </a:bodyPr>
          <a:lstStyle/>
          <a:p>
            <a:pPr eaLnBrk="0" hangingPunct="0"/>
            <a:r>
              <a:rPr lang="zh-CN" altLang="en-US" b="1" dirty="0">
                <a:latin typeface="Arial" panose="020B0604020202020204" pitchFamily="34" charset="0"/>
                <a:ea typeface="宋体" panose="02010600030101010101" pitchFamily="2" charset="-122"/>
              </a:rPr>
              <a:t>图</a:t>
            </a:r>
            <a:r>
              <a:rPr lang="en-US" altLang="zh-CN" b="1" dirty="0">
                <a:latin typeface="Arial" panose="020B0604020202020204" pitchFamily="34" charset="0"/>
                <a:ea typeface="宋体" panose="02010600030101010101" pitchFamily="2" charset="-122"/>
              </a:rPr>
              <a:t>4 </a:t>
            </a:r>
            <a:r>
              <a:rPr lang="zh-CN" altLang="en-US" b="1" dirty="0">
                <a:latin typeface="Arial" panose="020B0604020202020204" pitchFamily="34" charset="0"/>
                <a:ea typeface="宋体" panose="02010600030101010101" pitchFamily="2" charset="-122"/>
              </a:rPr>
              <a:t>李萨如图</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p:nvPr/>
        </p:nvSpPr>
        <p:spPr>
          <a:xfrm>
            <a:off x="233363" y="115888"/>
            <a:ext cx="6138862" cy="579437"/>
          </a:xfrm>
          <a:prstGeom prst="rect">
            <a:avLst/>
          </a:prstGeom>
          <a:noFill/>
          <a:ln w="9525">
            <a:noFill/>
          </a:ln>
        </p:spPr>
        <p:txBody>
          <a:bodyPr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三实验仪器</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sp>
        <p:nvSpPr>
          <p:cNvPr id="12294" name="Rectangle 6"/>
          <p:cNvSpPr>
            <a:spLocks noChangeArrowheads="1"/>
          </p:cNvSpPr>
          <p:nvPr/>
        </p:nvSpPr>
        <p:spPr bwMode="auto">
          <a:xfrm>
            <a:off x="0" y="0"/>
            <a:ext cx="9144000" cy="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15363" name="Object 5"/>
          <p:cNvGraphicFramePr>
            <a:graphicFrameLocks noChangeAspect="1"/>
          </p:cNvGraphicFramePr>
          <p:nvPr/>
        </p:nvGraphicFramePr>
        <p:xfrm>
          <a:off x="0" y="0"/>
          <a:ext cx="171450" cy="200025"/>
        </p:xfrm>
        <a:graphic>
          <a:graphicData uri="http://schemas.openxmlformats.org/presentationml/2006/ole">
            <mc:AlternateContent xmlns:mc="http://schemas.openxmlformats.org/markup-compatibility/2006">
              <mc:Choice xmlns:v="urn:schemas-microsoft-com:vml" Requires="v">
                <p:oleObj spid="_x0000_s10251" r:id="rId3" imgW="204470" imgH="236855" progId="CorelDRAW.Graphic.9">
                  <p:embed/>
                </p:oleObj>
              </mc:Choice>
              <mc:Fallback>
                <p:oleObj r:id="rId3" imgW="204470" imgH="236855" progId="CorelDRAW.Graphic.9">
                  <p:embed/>
                  <p:pic>
                    <p:nvPicPr>
                      <p:cNvPr id="0" name="图片 3099"/>
                      <p:cNvPicPr/>
                      <p:nvPr/>
                    </p:nvPicPr>
                    <p:blipFill>
                      <a:blip r:embed="rId4"/>
                      <a:stretch>
                        <a:fillRect/>
                      </a:stretch>
                    </p:blipFill>
                    <p:spPr>
                      <a:xfrm>
                        <a:off x="0" y="0"/>
                        <a:ext cx="171450" cy="200025"/>
                      </a:xfrm>
                      <a:prstGeom prst="rect">
                        <a:avLst/>
                      </a:prstGeom>
                      <a:noFill/>
                      <a:ln w="38100">
                        <a:noFill/>
                        <a:miter/>
                      </a:ln>
                    </p:spPr>
                  </p:pic>
                </p:oleObj>
              </mc:Fallback>
            </mc:AlternateContent>
          </a:graphicData>
        </a:graphic>
      </p:graphicFrame>
      <p:sp>
        <p:nvSpPr>
          <p:cNvPr id="100" name="文本框 99"/>
          <p:cNvSpPr txBox="1"/>
          <p:nvPr/>
        </p:nvSpPr>
        <p:spPr>
          <a:xfrm>
            <a:off x="174625" y="981075"/>
            <a:ext cx="8107679" cy="829945"/>
          </a:xfrm>
          <a:prstGeom prst="rect">
            <a:avLst/>
          </a:prstGeom>
          <a:noFill/>
          <a:ln w="9525">
            <a:noFill/>
          </a:ln>
        </p:spPr>
        <p:txBody>
          <a:bodyPr wrap="square">
            <a:spAutoFit/>
          </a:bodyPr>
          <a:lstStyle/>
          <a:p>
            <a:pPr marR="0" algn="ctr" defTabSz="914400" eaLnBrk="0" hangingPunct="0">
              <a:buClrTx/>
              <a:buSzTx/>
              <a:buFontTx/>
              <a:buNone/>
            </a:pPr>
            <a:r>
              <a:rPr kumimoji="0" lang="zh-CN" altLang="en-US" sz="2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rPr>
              <a:t>多普勒效应及声速综合实验仪，</a:t>
            </a:r>
            <a:r>
              <a:rPr kumimoji="0" lang="zh-CN" altLang="en-US" sz="2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多普勒效应及声速综合测试仪，智能运动控制系统</a:t>
            </a:r>
            <a:r>
              <a:rPr kumimoji="0" lang="zh-CN" altLang="en-US" sz="2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rPr>
              <a:t>示波器，导线若干</a:t>
            </a:r>
          </a:p>
        </p:txBody>
      </p:sp>
      <p:sp>
        <p:nvSpPr>
          <p:cNvPr id="4" name="文本框 3"/>
          <p:cNvSpPr txBox="1"/>
          <p:nvPr/>
        </p:nvSpPr>
        <p:spPr>
          <a:xfrm>
            <a:off x="539750" y="2061210"/>
            <a:ext cx="6144260" cy="4292600"/>
          </a:xfrm>
          <a:prstGeom prst="rect">
            <a:avLst/>
          </a:prstGeom>
          <a:noFill/>
        </p:spPr>
        <p:txBody>
          <a:bodyPr wrap="none" rtlCol="0">
            <a:spAutoFit/>
          </a:bodyPr>
          <a:lstStyle/>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1、功率信号源</a:t>
            </a: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en-US" altLang="zh-CN"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a信号频率：20kHz~50kHz，步进值10Hz，频率稳定度：&lt;0.1Hz；</a:t>
            </a: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en-US" altLang="zh-CN"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b最大输出电压：连续波＞4Vp-p，脉冲波＞7Vp-p；</a:t>
            </a: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c脉冲波宽度：75μs，周期：30ms；</a:t>
            </a: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2、智能运动控制系统参数：</a:t>
            </a: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en-US" altLang="zh-CN"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a:t>
            </a: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a步进电机：供电电压2.77V，额定电流1.68A，最大转矩4.4kg·cm；</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b运动速度：直线匀速运动0.059～0.475m/s可调，误差±0.002m/s；</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c 最小步进距离L设定范围：0.05～0.3mm；</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   d 运行距离D显示范围：匀速运动模式0～999.99mm，误差±2L；</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3、系统测频精度：±1Hz；</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4、系统测速精度：±0.002m/s；</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5、相位法以及多普勒效应法测量声速精度：&lt;3%；</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indent="304800" defTabSz="914400" eaLnBrk="0" hangingPunct="0">
              <a:lnSpc>
                <a:spcPct val="150000"/>
              </a:lnSpc>
              <a:buClrTx/>
              <a:buSzTx/>
              <a:buFontTx/>
              <a:buNone/>
            </a:pPr>
            <a:r>
              <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6、换能器谐振频率：37±2kHz；</a:t>
            </a:r>
            <a:endParaRPr kumimoji="0" lang="zh-CN" altLang="en-US" sz="14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p:nvPr/>
        </p:nvSpPr>
        <p:spPr>
          <a:xfrm>
            <a:off x="233363" y="115888"/>
            <a:ext cx="6138862" cy="579437"/>
          </a:xfrm>
          <a:prstGeom prst="rect">
            <a:avLst/>
          </a:prstGeom>
          <a:noFill/>
          <a:ln w="9525">
            <a:noFill/>
          </a:ln>
        </p:spPr>
        <p:txBody>
          <a:bodyPr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三 实验仪器</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pic>
        <p:nvPicPr>
          <p:cNvPr id="16386" name="Picture 7" descr="dpl"/>
          <p:cNvPicPr>
            <a:picLocks noChangeAspect="1"/>
          </p:cNvPicPr>
          <p:nvPr/>
        </p:nvPicPr>
        <p:blipFill>
          <a:blip r:embed="rId2"/>
          <a:stretch>
            <a:fillRect/>
          </a:stretch>
        </p:blipFill>
        <p:spPr>
          <a:xfrm>
            <a:off x="642938" y="965200"/>
            <a:ext cx="5245100" cy="1784350"/>
          </a:xfrm>
          <a:prstGeom prst="rect">
            <a:avLst/>
          </a:prstGeom>
          <a:noFill/>
          <a:ln w="9525">
            <a:noFill/>
          </a:ln>
        </p:spPr>
      </p:pic>
      <p:pic>
        <p:nvPicPr>
          <p:cNvPr id="16387" name="Picture 8" descr="dpl2"/>
          <p:cNvPicPr>
            <a:picLocks noChangeAspect="1"/>
          </p:cNvPicPr>
          <p:nvPr/>
        </p:nvPicPr>
        <p:blipFill>
          <a:blip r:embed="rId3"/>
          <a:stretch>
            <a:fillRect/>
          </a:stretch>
        </p:blipFill>
        <p:spPr>
          <a:xfrm>
            <a:off x="1214438" y="3787775"/>
            <a:ext cx="3500437" cy="1905000"/>
          </a:xfrm>
          <a:prstGeom prst="rect">
            <a:avLst/>
          </a:prstGeom>
          <a:noFill/>
          <a:ln w="9525">
            <a:noFill/>
          </a:ln>
        </p:spPr>
      </p:pic>
      <p:sp>
        <p:nvSpPr>
          <p:cNvPr id="16388" name="TextBox 6"/>
          <p:cNvSpPr txBox="1"/>
          <p:nvPr/>
        </p:nvSpPr>
        <p:spPr>
          <a:xfrm>
            <a:off x="6072188" y="1857375"/>
            <a:ext cx="2832100" cy="644525"/>
          </a:xfrm>
          <a:prstGeom prst="rect">
            <a:avLst/>
          </a:prstGeom>
          <a:noFill/>
          <a:ln w="9525">
            <a:noFill/>
          </a:ln>
        </p:spPr>
        <p:txBody>
          <a:bodyPr wrap="square" anchor="t" anchorCtr="0">
            <a:spAutoFit/>
          </a:bodyPr>
          <a:lstStyle/>
          <a:p>
            <a:pPr>
              <a:buClrTx/>
              <a:buFontTx/>
            </a:pPr>
            <a:r>
              <a:rPr lang="zh-CN" altLang="en-US" b="1" dirty="0">
                <a:solidFill>
                  <a:srgbClr val="000066"/>
                </a:solidFill>
                <a:latin typeface="宋体" panose="02010600030101010101" pitchFamily="2" charset="-122"/>
                <a:ea typeface="宋体" panose="02010600030101010101" pitchFamily="2" charset="-122"/>
              </a:rPr>
              <a:t>（1）</a:t>
            </a:r>
            <a:r>
              <a:rPr lang="zh-CN" altLang="en-US" b="1" dirty="0">
                <a:solidFill>
                  <a:srgbClr val="000066"/>
                </a:solidFill>
                <a:latin typeface="宋体" panose="02010600030101010101" pitchFamily="2" charset="-122"/>
                <a:ea typeface="宋体" panose="02010600030101010101" pitchFamily="2" charset="-122"/>
                <a:sym typeface="宋体" panose="02010600030101010101" pitchFamily="2" charset="-122"/>
              </a:rPr>
              <a:t>多普勒效应及声速综</a:t>
            </a:r>
            <a:r>
              <a:rPr lang="en-US" altLang="zh-CN" b="1" dirty="0">
                <a:solidFill>
                  <a:srgbClr val="000066"/>
                </a:solidFill>
                <a:latin typeface="宋体" panose="02010600030101010101" pitchFamily="2" charset="-122"/>
                <a:ea typeface="宋体" panose="02010600030101010101" pitchFamily="2" charset="-122"/>
                <a:sym typeface="宋体" panose="02010600030101010101" pitchFamily="2" charset="-122"/>
              </a:rPr>
              <a:t>  </a:t>
            </a:r>
            <a:r>
              <a:rPr lang="zh-CN" altLang="en-US" b="1" dirty="0">
                <a:solidFill>
                  <a:srgbClr val="000066"/>
                </a:solidFill>
                <a:latin typeface="宋体" panose="02010600030101010101" pitchFamily="2" charset="-122"/>
                <a:ea typeface="宋体" panose="02010600030101010101" pitchFamily="2" charset="-122"/>
                <a:sym typeface="宋体" panose="02010600030101010101" pitchFamily="2" charset="-122"/>
              </a:rPr>
              <a:t>合测试仪面板</a:t>
            </a:r>
            <a:endParaRPr lang="zh-CN" altLang="en-US" b="1" dirty="0">
              <a:solidFill>
                <a:srgbClr val="000066"/>
              </a:solidFill>
              <a:latin typeface="宋体" panose="02010600030101010101" pitchFamily="2" charset="-122"/>
              <a:ea typeface="宋体" panose="02010600030101010101" pitchFamily="2" charset="-122"/>
            </a:endParaRPr>
          </a:p>
        </p:txBody>
      </p:sp>
      <p:sp>
        <p:nvSpPr>
          <p:cNvPr id="16389" name="TextBox 7"/>
          <p:cNvSpPr txBox="1"/>
          <p:nvPr/>
        </p:nvSpPr>
        <p:spPr>
          <a:xfrm>
            <a:off x="5153025" y="4556125"/>
            <a:ext cx="2847975" cy="368300"/>
          </a:xfrm>
          <a:prstGeom prst="rect">
            <a:avLst/>
          </a:prstGeom>
          <a:noFill/>
          <a:ln w="9525">
            <a:noFill/>
          </a:ln>
        </p:spPr>
        <p:txBody>
          <a:bodyPr anchor="t" anchorCtr="0">
            <a:spAutoFit/>
          </a:bodyPr>
          <a:lstStyle/>
          <a:p>
            <a:pPr>
              <a:buClrTx/>
              <a:buFontTx/>
            </a:pPr>
            <a:r>
              <a:rPr lang="zh-CN" altLang="en-US" b="1" dirty="0">
                <a:solidFill>
                  <a:srgbClr val="000066"/>
                </a:solidFill>
                <a:latin typeface="宋体" panose="02010600030101010101" pitchFamily="2" charset="-122"/>
                <a:ea typeface="宋体" panose="02010600030101010101" pitchFamily="2" charset="-122"/>
              </a:rPr>
              <a:t>（</a:t>
            </a:r>
            <a:r>
              <a:rPr lang="en-US" altLang="zh-CN" b="1" dirty="0">
                <a:solidFill>
                  <a:srgbClr val="000066"/>
                </a:solidFill>
                <a:latin typeface="宋体" panose="02010600030101010101" pitchFamily="2" charset="-122"/>
                <a:ea typeface="宋体" panose="02010600030101010101" pitchFamily="2" charset="-122"/>
              </a:rPr>
              <a:t>2</a:t>
            </a:r>
            <a:r>
              <a:rPr lang="zh-CN" altLang="en-US" b="1" dirty="0">
                <a:solidFill>
                  <a:srgbClr val="000066"/>
                </a:solidFill>
                <a:latin typeface="宋体" panose="02010600030101010101" pitchFamily="2" charset="-122"/>
                <a:ea typeface="宋体" panose="02010600030101010101" pitchFamily="2" charset="-122"/>
              </a:rPr>
              <a:t>）智能运动控制面板图</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p:nvPr/>
        </p:nvSpPr>
        <p:spPr>
          <a:xfrm>
            <a:off x="233363" y="115888"/>
            <a:ext cx="6138862" cy="579437"/>
          </a:xfrm>
          <a:prstGeom prst="rect">
            <a:avLst/>
          </a:prstGeom>
          <a:noFill/>
          <a:ln w="9525">
            <a:noFill/>
          </a:ln>
        </p:spPr>
        <p:txBody>
          <a:bodyPr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三实验仪器</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pic>
        <p:nvPicPr>
          <p:cNvPr id="17410" name="Picture 2" descr="dpl j"/>
          <p:cNvPicPr>
            <a:picLocks noChangeAspect="1"/>
          </p:cNvPicPr>
          <p:nvPr/>
        </p:nvPicPr>
        <p:blipFill>
          <a:blip r:embed="rId3"/>
          <a:stretch>
            <a:fillRect/>
          </a:stretch>
        </p:blipFill>
        <p:spPr>
          <a:xfrm>
            <a:off x="395288" y="1139825"/>
            <a:ext cx="4608512" cy="4187825"/>
          </a:xfrm>
          <a:prstGeom prst="rect">
            <a:avLst/>
          </a:prstGeom>
          <a:noFill/>
          <a:ln w="9525">
            <a:noFill/>
          </a:ln>
        </p:spPr>
      </p:pic>
      <p:sp>
        <p:nvSpPr>
          <p:cNvPr id="17411" name="TextBox 8"/>
          <p:cNvSpPr txBox="1"/>
          <p:nvPr/>
        </p:nvSpPr>
        <p:spPr>
          <a:xfrm>
            <a:off x="1331913" y="5200650"/>
            <a:ext cx="2428875" cy="368300"/>
          </a:xfrm>
          <a:prstGeom prst="rect">
            <a:avLst/>
          </a:prstGeom>
          <a:noFill/>
          <a:ln w="9525">
            <a:noFill/>
          </a:ln>
        </p:spPr>
        <p:txBody>
          <a:bodyPr anchor="t" anchorCtr="0">
            <a:spAutoFit/>
          </a:bodyPr>
          <a:lstStyle/>
          <a:p>
            <a:pPr>
              <a:buClrTx/>
              <a:buFontTx/>
            </a:pPr>
            <a:r>
              <a:rPr lang="zh-CN" altLang="en-US" b="1" dirty="0">
                <a:solidFill>
                  <a:srgbClr val="000066"/>
                </a:solidFill>
                <a:latin typeface="宋体" panose="02010600030101010101" pitchFamily="2" charset="-122"/>
                <a:ea typeface="宋体" panose="02010600030101010101" pitchFamily="2" charset="-122"/>
              </a:rPr>
              <a:t>图</a:t>
            </a:r>
            <a:r>
              <a:rPr lang="en-US" altLang="zh-CN" b="1" dirty="0">
                <a:solidFill>
                  <a:srgbClr val="000066"/>
                </a:solidFill>
                <a:latin typeface="宋体" panose="02010600030101010101" pitchFamily="2" charset="-122"/>
                <a:ea typeface="宋体" panose="02010600030101010101" pitchFamily="2" charset="-122"/>
              </a:rPr>
              <a:t>5 </a:t>
            </a:r>
            <a:r>
              <a:rPr lang="zh-CN" altLang="en-US" b="1" dirty="0">
                <a:solidFill>
                  <a:srgbClr val="000066"/>
                </a:solidFill>
                <a:latin typeface="宋体" panose="02010600030101010101" pitchFamily="2" charset="-122"/>
                <a:ea typeface="宋体" panose="02010600030101010101" pitchFamily="2" charset="-122"/>
              </a:rPr>
              <a:t>线路连接示意图</a:t>
            </a:r>
          </a:p>
        </p:txBody>
      </p:sp>
      <p:sp>
        <p:nvSpPr>
          <p:cNvPr id="12294" name="Rectangle 6"/>
          <p:cNvSpPr>
            <a:spLocks noChangeArrowheads="1"/>
          </p:cNvSpPr>
          <p:nvPr/>
        </p:nvSpPr>
        <p:spPr bwMode="auto">
          <a:xfrm>
            <a:off x="0" y="0"/>
            <a:ext cx="9144000" cy="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17413" name="Object 5"/>
          <p:cNvGraphicFramePr>
            <a:graphicFrameLocks noChangeAspect="1"/>
          </p:cNvGraphicFramePr>
          <p:nvPr/>
        </p:nvGraphicFramePr>
        <p:xfrm>
          <a:off x="0" y="0"/>
          <a:ext cx="171450" cy="200025"/>
        </p:xfrm>
        <a:graphic>
          <a:graphicData uri="http://schemas.openxmlformats.org/presentationml/2006/ole">
            <mc:AlternateContent xmlns:mc="http://schemas.openxmlformats.org/markup-compatibility/2006">
              <mc:Choice xmlns:v="urn:schemas-microsoft-com:vml" Requires="v">
                <p:oleObj spid="_x0000_s11274" r:id="rId4" imgW="204470" imgH="236855" progId="CorelDRAW.Graphic.9">
                  <p:embed/>
                </p:oleObj>
              </mc:Choice>
              <mc:Fallback>
                <p:oleObj r:id="rId4" imgW="204470" imgH="236855" progId="CorelDRAW.Graphic.9">
                  <p:embed/>
                  <p:pic>
                    <p:nvPicPr>
                      <p:cNvPr id="0" name="图片 3101"/>
                      <p:cNvPicPr/>
                      <p:nvPr/>
                    </p:nvPicPr>
                    <p:blipFill>
                      <a:blip r:embed="rId5"/>
                      <a:stretch>
                        <a:fillRect/>
                      </a:stretch>
                    </p:blipFill>
                    <p:spPr>
                      <a:xfrm>
                        <a:off x="0" y="0"/>
                        <a:ext cx="171450" cy="200025"/>
                      </a:xfrm>
                      <a:prstGeom prst="rect">
                        <a:avLst/>
                      </a:prstGeom>
                      <a:noFill/>
                      <a:ln w="38100">
                        <a:noFill/>
                        <a:miter/>
                      </a:ln>
                    </p:spPr>
                  </p:pic>
                </p:oleObj>
              </mc:Fallback>
            </mc:AlternateContent>
          </a:graphicData>
        </a:graphic>
      </p:graphicFrame>
      <p:sp>
        <p:nvSpPr>
          <p:cNvPr id="12410" name="矩形 12409"/>
          <p:cNvSpPr/>
          <p:nvPr/>
        </p:nvSpPr>
        <p:spPr>
          <a:xfrm>
            <a:off x="5222875" y="735013"/>
            <a:ext cx="2954338" cy="461963"/>
          </a:xfrm>
          <a:prstGeom prst="rect">
            <a:avLst/>
          </a:prstGeom>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2400" b="1" i="0" u="none" strike="noStrike" kern="1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超声波的产生和接收</a:t>
            </a:r>
            <a:endParaRPr kumimoji="0" lang="zh-CN" altLang="en-US" sz="2400" b="0" i="0" u="none" strike="noStrike" kern="1200" cap="none" spc="0" normalizeH="0" baseline="0" noProof="0" dirty="0">
              <a:ln>
                <a:noFill/>
              </a:ln>
              <a:solidFill>
                <a:srgbClr val="0000CC"/>
              </a:solidFill>
              <a:effectLst/>
              <a:uLnTx/>
              <a:uFillTx/>
              <a:latin typeface="微软雅黑" panose="020B0503020204020204" pitchFamily="34" charset="-122"/>
              <a:ea typeface="微软雅黑" panose="020B0503020204020204" pitchFamily="34" charset="-122"/>
              <a:cs typeface="+mn-cs"/>
            </a:endParaRPr>
          </a:p>
        </p:txBody>
      </p:sp>
      <p:pic>
        <p:nvPicPr>
          <p:cNvPr id="17415" name="图片 159"/>
          <p:cNvPicPr>
            <a:picLocks noChangeAspect="1"/>
          </p:cNvPicPr>
          <p:nvPr/>
        </p:nvPicPr>
        <p:blipFill>
          <a:blip r:embed="rId6"/>
          <a:stretch>
            <a:fillRect/>
          </a:stretch>
        </p:blipFill>
        <p:spPr>
          <a:xfrm>
            <a:off x="4716463" y="1658938"/>
            <a:ext cx="4273550" cy="2663825"/>
          </a:xfrm>
          <a:prstGeom prst="rect">
            <a:avLst/>
          </a:prstGeom>
          <a:noFill/>
          <a:ln w="9525">
            <a:noFill/>
          </a:ln>
        </p:spPr>
      </p:pic>
      <p:sp>
        <p:nvSpPr>
          <p:cNvPr id="197" name="矩形 196"/>
          <p:cNvSpPr/>
          <p:nvPr/>
        </p:nvSpPr>
        <p:spPr>
          <a:xfrm>
            <a:off x="5189538" y="4600575"/>
            <a:ext cx="3614738" cy="120015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压电陶瓷有一个谐振频率，电信号频率接近这个频率，机电耦合比较好，产生的超声波强度较高，接受到的电信号也强。</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图片 1"/>
          <p:cNvPicPr>
            <a:picLocks noChangeAspect="1"/>
          </p:cNvPicPr>
          <p:nvPr/>
        </p:nvPicPr>
        <p:blipFill>
          <a:blip r:embed="rId3"/>
          <a:stretch>
            <a:fillRect/>
          </a:stretch>
        </p:blipFill>
        <p:spPr>
          <a:xfrm>
            <a:off x="34925" y="836613"/>
            <a:ext cx="8837613" cy="4392612"/>
          </a:xfrm>
          <a:prstGeom prst="rect">
            <a:avLst/>
          </a:prstGeom>
          <a:noFill/>
          <a:ln w="9525">
            <a:noFill/>
          </a:ln>
        </p:spPr>
      </p:pic>
      <p:sp>
        <p:nvSpPr>
          <p:cNvPr id="3" name="矩形 2"/>
          <p:cNvSpPr/>
          <p:nvPr/>
        </p:nvSpPr>
        <p:spPr>
          <a:xfrm>
            <a:off x="468630" y="5445125"/>
            <a:ext cx="8642350" cy="922020"/>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设置电信号频率接近压电陶瓷的谐振频率</a:t>
            </a:r>
            <a:r>
              <a:rPr kumimoji="0" lang="en-US" altLang="zh-CN"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通过右侧按键完成，</a:t>
            </a:r>
            <a:r>
              <a:rPr kumimoji="0" lang="zh-CN" altLang="en-US" sz="1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中央按键为确认键</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按瞬时测量后，测量静态频率</a:t>
            </a:r>
          </a:p>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按动态测量后，调整小车的运动方向和速度，然后开始、停止小车运动</a:t>
            </a:r>
          </a:p>
        </p:txBody>
      </p:sp>
      <p:sp>
        <p:nvSpPr>
          <p:cNvPr id="5" name="矩形标注 4"/>
          <p:cNvSpPr/>
          <p:nvPr>
            <p:custDataLst>
              <p:tags r:id="rId1"/>
            </p:custDataLst>
          </p:nvPr>
        </p:nvSpPr>
        <p:spPr>
          <a:xfrm>
            <a:off x="4941888" y="2205038"/>
            <a:ext cx="1119188" cy="612775"/>
          </a:xfrm>
          <a:prstGeom prst="wedgeRectCallout">
            <a:avLst>
              <a:gd name="adj1" fmla="val -145641"/>
              <a:gd name="adj2" fmla="val -58516"/>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调节到谐振频率</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9" name="矩形 8"/>
          <p:cNvSpPr/>
          <p:nvPr/>
        </p:nvSpPr>
        <p:spPr>
          <a:xfrm>
            <a:off x="539115" y="6381750"/>
            <a:ext cx="4645025" cy="369888"/>
          </a:xfrm>
          <a:prstGeom prst="rect">
            <a:avLst/>
          </a:prstGeom>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FF3399"/>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问题：如何判断已经调到谐振频率？</a:t>
            </a:r>
            <a:endParaRPr kumimoji="0" lang="zh-CN" altLang="en-US" sz="1800" b="0" i="0" u="none" strike="noStrike" kern="1200" cap="none" spc="0" normalizeH="0" baseline="0" noProof="0" dirty="0">
              <a:ln>
                <a:noFill/>
              </a:ln>
              <a:solidFill>
                <a:srgbClr val="FF3399"/>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custDataLst>
              <p:tags r:id="rId2"/>
            </p:custDataLst>
          </p:nvPr>
        </p:nvGraphicFramePr>
        <p:xfrm>
          <a:off x="971550" y="1403985"/>
          <a:ext cx="6981190" cy="4049395"/>
        </p:xfrm>
        <a:graphic>
          <a:graphicData uri="http://schemas.openxmlformats.org/presentationml/2006/ole">
            <mc:AlternateContent xmlns:mc="http://schemas.openxmlformats.org/markup-compatibility/2006">
              <mc:Choice xmlns:v="urn:schemas-microsoft-com:vml" Requires="v">
                <p:oleObj spid="_x0000_s12298" r:id="rId9" imgW="6350000" imgH="3295650" progId="Paint.Picture">
                  <p:embed/>
                </p:oleObj>
              </mc:Choice>
              <mc:Fallback>
                <p:oleObj r:id="rId9" imgW="6350000" imgH="3295650" progId="Paint.Picture">
                  <p:embed/>
                  <p:pic>
                    <p:nvPicPr>
                      <p:cNvPr id="0" name="图片 2"/>
                      <p:cNvPicPr/>
                      <p:nvPr/>
                    </p:nvPicPr>
                    <p:blipFill>
                      <a:blip r:embed="rId10"/>
                      <a:stretch>
                        <a:fillRect/>
                      </a:stretch>
                    </p:blipFill>
                    <p:spPr>
                      <a:xfrm>
                        <a:off x="971550" y="1403985"/>
                        <a:ext cx="6981190" cy="4049395"/>
                      </a:xfrm>
                      <a:prstGeom prst="rect">
                        <a:avLst/>
                      </a:prstGeom>
                    </p:spPr>
                  </p:pic>
                </p:oleObj>
              </mc:Fallback>
            </mc:AlternateContent>
          </a:graphicData>
        </a:graphic>
      </p:graphicFrame>
      <p:sp>
        <p:nvSpPr>
          <p:cNvPr id="5" name="矩形标注 4"/>
          <p:cNvSpPr/>
          <p:nvPr>
            <p:custDataLst>
              <p:tags r:id="rId3"/>
            </p:custDataLst>
          </p:nvPr>
        </p:nvSpPr>
        <p:spPr>
          <a:xfrm>
            <a:off x="1768475" y="549275"/>
            <a:ext cx="2457450" cy="612775"/>
          </a:xfrm>
          <a:prstGeom prst="wedgeRectCallout">
            <a:avLst>
              <a:gd name="adj1" fmla="val 20000"/>
              <a:gd name="adj2" fmla="val 368238"/>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设定的小车速度，正直向左，负值向右</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4" name="矩形标注 3"/>
          <p:cNvSpPr/>
          <p:nvPr>
            <p:custDataLst>
              <p:tags r:id="rId4"/>
            </p:custDataLst>
          </p:nvPr>
        </p:nvSpPr>
        <p:spPr>
          <a:xfrm>
            <a:off x="4644390" y="549275"/>
            <a:ext cx="2457450" cy="612775"/>
          </a:xfrm>
          <a:prstGeom prst="wedgeRectCallout">
            <a:avLst>
              <a:gd name="adj1" fmla="val -47984"/>
              <a:gd name="adj2" fmla="val 381813"/>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调整小车速度</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6" name="矩形标注 5"/>
          <p:cNvSpPr/>
          <p:nvPr>
            <p:custDataLst>
              <p:tags r:id="rId5"/>
            </p:custDataLst>
          </p:nvPr>
        </p:nvSpPr>
        <p:spPr>
          <a:xfrm>
            <a:off x="179705" y="5589270"/>
            <a:ext cx="2457450" cy="612775"/>
          </a:xfrm>
          <a:prstGeom prst="wedgeRectCallout">
            <a:avLst>
              <a:gd name="adj1" fmla="val 35736"/>
              <a:gd name="adj2" fmla="val -181917"/>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开始、停止小车运动</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7" name="矩形标注 6"/>
          <p:cNvSpPr/>
          <p:nvPr>
            <p:custDataLst>
              <p:tags r:id="rId6"/>
            </p:custDataLst>
          </p:nvPr>
        </p:nvSpPr>
        <p:spPr>
          <a:xfrm>
            <a:off x="2843530" y="5661660"/>
            <a:ext cx="2075180" cy="612775"/>
          </a:xfrm>
          <a:prstGeom prst="wedgeRectCallout">
            <a:avLst>
              <a:gd name="adj1" fmla="val -35064"/>
              <a:gd name="adj2" fmla="val -202642"/>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改变小车运动方向</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
        <p:nvSpPr>
          <p:cNvPr id="8" name="矩形标注 7"/>
          <p:cNvSpPr/>
          <p:nvPr>
            <p:custDataLst>
              <p:tags r:id="rId7"/>
            </p:custDataLst>
          </p:nvPr>
        </p:nvSpPr>
        <p:spPr>
          <a:xfrm>
            <a:off x="5220335" y="5661660"/>
            <a:ext cx="2075180" cy="612775"/>
          </a:xfrm>
          <a:prstGeom prst="wedgeRectCallout">
            <a:avLst>
              <a:gd name="adj1" fmla="val -105446"/>
              <a:gd name="adj2" fmla="val -200569"/>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设定小车运动速度</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标注 7"/>
          <p:cNvSpPr/>
          <p:nvPr>
            <p:custDataLst>
              <p:tags r:id="rId2"/>
            </p:custDataLst>
          </p:nvPr>
        </p:nvSpPr>
        <p:spPr>
          <a:xfrm>
            <a:off x="6516370" y="5949315"/>
            <a:ext cx="2075180" cy="612775"/>
          </a:xfrm>
          <a:prstGeom prst="wedgeRectCallout">
            <a:avLst>
              <a:gd name="adj1" fmla="val -68115"/>
              <a:gd name="adj2" fmla="val -206787"/>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人工移动小车旋钮</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graphicFrame>
        <p:nvGraphicFramePr>
          <p:cNvPr id="9" name="对象 8"/>
          <p:cNvGraphicFramePr/>
          <p:nvPr>
            <p:custDataLst>
              <p:tags r:id="rId3"/>
            </p:custDataLst>
          </p:nvPr>
        </p:nvGraphicFramePr>
        <p:xfrm>
          <a:off x="1043305" y="1557020"/>
          <a:ext cx="5630545" cy="3488690"/>
        </p:xfrm>
        <a:graphic>
          <a:graphicData uri="http://schemas.openxmlformats.org/presentationml/2006/ole">
            <mc:AlternateContent xmlns:mc="http://schemas.openxmlformats.org/markup-compatibility/2006">
              <mc:Choice xmlns:v="urn:schemas-microsoft-com:vml" Requires="v">
                <p:oleObj spid="_x0000_s13322" r:id="rId6" imgW="5626100" imgH="3486150" progId="Paint.Picture">
                  <p:embed/>
                </p:oleObj>
              </mc:Choice>
              <mc:Fallback>
                <p:oleObj r:id="rId6" imgW="5626100" imgH="3486150" progId="Paint.Picture">
                  <p:embed/>
                  <p:pic>
                    <p:nvPicPr>
                      <p:cNvPr id="0" name="图片 9"/>
                      <p:cNvPicPr/>
                      <p:nvPr/>
                    </p:nvPicPr>
                    <p:blipFill>
                      <a:blip r:embed="rId7"/>
                      <a:stretch>
                        <a:fillRect/>
                      </a:stretch>
                    </p:blipFill>
                    <p:spPr>
                      <a:xfrm>
                        <a:off x="1043305" y="1557020"/>
                        <a:ext cx="5630545" cy="3488690"/>
                      </a:xfrm>
                      <a:prstGeom prst="rect">
                        <a:avLst/>
                      </a:prstGeom>
                    </p:spPr>
                  </p:pic>
                </p:oleObj>
              </mc:Fallback>
            </mc:AlternateContent>
          </a:graphicData>
        </a:graphic>
      </p:graphicFrame>
      <p:sp>
        <p:nvSpPr>
          <p:cNvPr id="4" name="矩形标注 3"/>
          <p:cNvSpPr/>
          <p:nvPr>
            <p:custDataLst>
              <p:tags r:id="rId4"/>
            </p:custDataLst>
          </p:nvPr>
        </p:nvSpPr>
        <p:spPr>
          <a:xfrm>
            <a:off x="5147945" y="189230"/>
            <a:ext cx="2216150" cy="860425"/>
          </a:xfrm>
          <a:prstGeom prst="wedgeRectCallout">
            <a:avLst>
              <a:gd name="adj1" fmla="val -69169"/>
              <a:gd name="adj2" fmla="val 177527"/>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按下时，由电极控制小车运动；抬起时，人工移动小车</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77813" y="1773238"/>
            <a:ext cx="8640763" cy="4246245"/>
          </a:xfrm>
          <a:prstGeom prst="rect">
            <a:avLst/>
          </a:prstGeom>
        </p:spPr>
        <p:txBody>
          <a:bodyPr wrap="square">
            <a:spAutoFit/>
          </a:bodyPr>
          <a:lstStyle/>
          <a:p>
            <a:pPr marL="0" marR="0" lvl="0" indent="266700" algn="just" defTabSz="914400" rtl="0" eaLnBrk="0" hangingPunct="0">
              <a:lnSpc>
                <a:spcPct val="150000"/>
              </a:lnSpc>
              <a:spcBef>
                <a:spcPct val="0"/>
              </a:spcBef>
              <a:spcAft>
                <a:spcPts val="0"/>
              </a:spcAft>
              <a:buClrTx/>
              <a:buSzTx/>
              <a:buFontTx/>
              <a:buNone/>
              <a:defRPr/>
            </a:pPr>
            <a:r>
              <a:rPr kumimoji="0" lang="en-US"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   </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声波是机械波，人能听到的声波的频率</a:t>
            </a:r>
            <a:r>
              <a:rPr kumimoji="0" lang="zh-CN" altLang="en-US"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a:t>
            </a:r>
            <a:r>
              <a:rPr kumimoji="0" lang="en-US"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20Hz~20kHz,</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频率低于</a:t>
            </a:r>
            <a:r>
              <a:rPr kumimoji="0" lang="en-US"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20Hz</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为次声波，频率高于</a:t>
            </a:r>
            <a:r>
              <a:rPr kumimoji="0" lang="en-US"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20kHz</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为超声波。对声波特性的测量是声学技术应用的重要内容，</a:t>
            </a:r>
            <a:r>
              <a:rPr kumimoji="0" lang="zh-CN"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声速与传声媒质的特性及状态有关，例如，液体和固体的弹性模量与密度的比值一般比气体大，其中的声速也较大。</a:t>
            </a:r>
            <a:endParaRPr kumimoji="0" lang="en-US"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endParaRPr>
          </a:p>
          <a:p>
            <a:pPr marL="0" marR="0" lvl="0" indent="266700" algn="just" defTabSz="914400" rtl="0" eaLnBrk="0" hangingPunct="0">
              <a:lnSpc>
                <a:spcPct val="150000"/>
              </a:lnSpc>
              <a:spcBef>
                <a:spcPct val="0"/>
              </a:spcBef>
              <a:spcAft>
                <a:spcPts val="0"/>
              </a:spcAft>
              <a:buClrTx/>
              <a:buSzTx/>
              <a:buFontTx/>
              <a:buNone/>
              <a:defRPr/>
            </a:pPr>
            <a:r>
              <a:rPr kumimoji="0" lang="en-US"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   </a:t>
            </a:r>
            <a:r>
              <a:rPr kumimoji="0" lang="zh-CN"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通过测定在不同物质中的声速，可以测量气体或溶液的浓度、以及输油管中不同油品的分界面等等</a:t>
            </a:r>
            <a:r>
              <a:rPr kumimoji="0" lang="zh-CN" altLang="en-US"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a:t>
            </a:r>
            <a:endParaRPr kumimoji="0" lang="en-US"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endParaRPr>
          </a:p>
          <a:p>
            <a:pPr marL="0" marR="0" lvl="0" indent="266700" algn="just" defTabSz="914400" rtl="0" eaLnBrk="0" hangingPunct="0">
              <a:lnSpc>
                <a:spcPct val="150000"/>
              </a:lnSpc>
              <a:spcBef>
                <a:spcPct val="0"/>
              </a:spcBef>
              <a:spcAft>
                <a:spcPts val="0"/>
              </a:spcAft>
              <a:buClrTx/>
              <a:buSzTx/>
              <a:buFontTx/>
              <a:buNone/>
              <a:defRPr/>
            </a:pPr>
            <a:r>
              <a:rPr kumimoji="0" lang="en-US"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   </a:t>
            </a:r>
            <a:r>
              <a:rPr kumimoji="0" lang="zh-CN"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此外，声速的测量</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在声波探伤、定伤、测距、</a:t>
            </a:r>
            <a:r>
              <a:rPr kumimoji="0" lang="zh-CN"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医学检查等方面也</a:t>
            </a:r>
            <a:r>
              <a:rPr kumimoji="0" lang="zh-CN" altLang="zh-CN" sz="2000" b="1" i="0" u="none" strike="noStrike" kern="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有着重要的意义，特别是在军事领域，对海洋中声速信息掌握的准确度，直接决定了声呐设备的性能。</a:t>
            </a:r>
            <a:endParaRPr kumimoji="0" lang="en-US" altLang="zh-CN" sz="2000" b="1" i="0" u="none" strike="noStrike" kern="1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endParaRPr>
          </a:p>
        </p:txBody>
      </p:sp>
      <p:sp>
        <p:nvSpPr>
          <p:cNvPr id="7170" name="标题 1"/>
          <p:cNvSpPr>
            <a:spLocks noGrp="1"/>
          </p:cNvSpPr>
          <p:nvPr>
            <p:ph type="title"/>
          </p:nvPr>
        </p:nvSpPr>
        <p:spPr>
          <a:xfrm>
            <a:off x="179388" y="0"/>
            <a:ext cx="2530475" cy="849313"/>
          </a:xfrm>
          <a:noFill/>
          <a:ln>
            <a:noFill/>
          </a:ln>
        </p:spPr>
        <p:txBody>
          <a:bodyPr anchor="t" anchorCtr="0"/>
          <a:lstStyle/>
          <a:p>
            <a:r>
              <a:rPr lang="zh-CN" altLang="en-US" b="1" dirty="0">
                <a:latin typeface="微软雅黑" panose="020B0503020204020204" pitchFamily="34" charset="-122"/>
                <a:ea typeface="微软雅黑" panose="020B0503020204020204" pitchFamily="34" charset="-122"/>
              </a:rPr>
              <a:t>引言</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p:nvPr>
            <p:custDataLst>
              <p:tags r:id="rId2"/>
            </p:custDataLst>
          </p:nvPr>
        </p:nvGraphicFramePr>
        <p:xfrm>
          <a:off x="1907540" y="1845310"/>
          <a:ext cx="3310890" cy="2649855"/>
        </p:xfrm>
        <a:graphic>
          <a:graphicData uri="http://schemas.openxmlformats.org/presentationml/2006/ole">
            <mc:AlternateContent xmlns:mc="http://schemas.openxmlformats.org/markup-compatibility/2006">
              <mc:Choice xmlns:v="urn:schemas-microsoft-com:vml" Requires="v">
                <p:oleObj spid="_x0000_s14346" r:id="rId5" imgW="3308350" imgH="2647950" progId="Paint.Picture">
                  <p:embed/>
                </p:oleObj>
              </mc:Choice>
              <mc:Fallback>
                <p:oleObj r:id="rId5" imgW="3308350" imgH="2647950" progId="Paint.Picture">
                  <p:embed/>
                  <p:pic>
                    <p:nvPicPr>
                      <p:cNvPr id="0" name="图片 2"/>
                      <p:cNvPicPr/>
                      <p:nvPr/>
                    </p:nvPicPr>
                    <p:blipFill>
                      <a:blip r:embed="rId6"/>
                      <a:stretch>
                        <a:fillRect/>
                      </a:stretch>
                    </p:blipFill>
                    <p:spPr>
                      <a:xfrm>
                        <a:off x="1907540" y="1845310"/>
                        <a:ext cx="3310890" cy="2649855"/>
                      </a:xfrm>
                      <a:prstGeom prst="rect">
                        <a:avLst/>
                      </a:prstGeom>
                    </p:spPr>
                  </p:pic>
                </p:oleObj>
              </mc:Fallback>
            </mc:AlternateContent>
          </a:graphicData>
        </a:graphic>
      </p:graphicFrame>
      <p:sp>
        <p:nvSpPr>
          <p:cNvPr id="4" name="矩形标注 3"/>
          <p:cNvSpPr/>
          <p:nvPr>
            <p:custDataLst>
              <p:tags r:id="rId3"/>
            </p:custDataLst>
          </p:nvPr>
        </p:nvSpPr>
        <p:spPr>
          <a:xfrm>
            <a:off x="5292090" y="1052830"/>
            <a:ext cx="2216150" cy="860425"/>
          </a:xfrm>
          <a:prstGeom prst="wedgeRectCallout">
            <a:avLst>
              <a:gd name="adj1" fmla="val -69169"/>
              <a:gd name="adj2" fmla="val 177527"/>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调整换能器朝向螺钉，调整后旋紧</a:t>
            </a:r>
            <a:endParaRPr kumimoji="0" lang="zh-CN" altLang="en-US" sz="1800" b="0"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对象 4"/>
          <p:cNvGraphicFramePr/>
          <p:nvPr>
            <p:custDataLst>
              <p:tags r:id="rId2"/>
            </p:custDataLst>
          </p:nvPr>
        </p:nvGraphicFramePr>
        <p:xfrm>
          <a:off x="467995" y="1701165"/>
          <a:ext cx="6627495" cy="3633470"/>
        </p:xfrm>
        <a:graphic>
          <a:graphicData uri="http://schemas.openxmlformats.org/presentationml/2006/ole">
            <mc:AlternateContent xmlns:mc="http://schemas.openxmlformats.org/markup-compatibility/2006">
              <mc:Choice xmlns:v="urn:schemas-microsoft-com:vml" Requires="v">
                <p:oleObj spid="_x0000_s15370" r:id="rId8" imgW="6242050" imgH="3663950" progId="Paint.Picture">
                  <p:embed/>
                </p:oleObj>
              </mc:Choice>
              <mc:Fallback>
                <p:oleObj r:id="rId8" imgW="6242050" imgH="3663950" progId="Paint.Picture">
                  <p:embed/>
                  <p:pic>
                    <p:nvPicPr>
                      <p:cNvPr id="0" name="图片 5"/>
                      <p:cNvPicPr/>
                      <p:nvPr/>
                    </p:nvPicPr>
                    <p:blipFill>
                      <a:blip r:embed="rId9"/>
                      <a:stretch>
                        <a:fillRect/>
                      </a:stretch>
                    </p:blipFill>
                    <p:spPr>
                      <a:xfrm>
                        <a:off x="467995" y="1701165"/>
                        <a:ext cx="6627495" cy="3633470"/>
                      </a:xfrm>
                      <a:prstGeom prst="rect">
                        <a:avLst/>
                      </a:prstGeom>
                    </p:spPr>
                  </p:pic>
                </p:oleObj>
              </mc:Fallback>
            </mc:AlternateContent>
          </a:graphicData>
        </a:graphic>
      </p:graphicFrame>
      <p:sp>
        <p:nvSpPr>
          <p:cNvPr id="4" name="矩形标注 3"/>
          <p:cNvSpPr/>
          <p:nvPr>
            <p:custDataLst>
              <p:tags r:id="rId3"/>
            </p:custDataLst>
          </p:nvPr>
        </p:nvSpPr>
        <p:spPr>
          <a:xfrm>
            <a:off x="3636010" y="189230"/>
            <a:ext cx="2216150" cy="860425"/>
          </a:xfrm>
          <a:prstGeom prst="wedgeRectCallout">
            <a:avLst>
              <a:gd name="adj1" fmla="val -69169"/>
              <a:gd name="adj2" fmla="val 177527"/>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调整示波器扫描时间；</a:t>
            </a:r>
            <a:r>
              <a:rPr kumimoji="0" lang="en-US" altLang="zh-CN"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X-Y</a:t>
            </a:r>
            <a:r>
              <a:rPr kumimoji="0" lang="zh-CN" altLang="en-US"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工作方式</a:t>
            </a:r>
          </a:p>
        </p:txBody>
      </p:sp>
      <p:sp>
        <p:nvSpPr>
          <p:cNvPr id="7" name="矩形标注 6"/>
          <p:cNvSpPr/>
          <p:nvPr>
            <p:custDataLst>
              <p:tags r:id="rId4"/>
            </p:custDataLst>
          </p:nvPr>
        </p:nvSpPr>
        <p:spPr>
          <a:xfrm>
            <a:off x="6516370" y="189230"/>
            <a:ext cx="1118235" cy="860425"/>
          </a:xfrm>
          <a:prstGeom prst="wedgeRectCallout">
            <a:avLst>
              <a:gd name="adj1" fmla="val -93554"/>
              <a:gd name="adj2" fmla="val 242472"/>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细调稳定</a:t>
            </a:r>
          </a:p>
        </p:txBody>
      </p:sp>
      <p:sp>
        <p:nvSpPr>
          <p:cNvPr id="8" name="椭圆 7"/>
          <p:cNvSpPr/>
          <p:nvPr/>
        </p:nvSpPr>
        <p:spPr>
          <a:xfrm>
            <a:off x="5147945" y="2637155"/>
            <a:ext cx="704215" cy="5759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156325" y="2637155"/>
            <a:ext cx="704215" cy="575945"/>
          </a:xfrm>
          <a:prstGeom prst="ellipse">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标注 9"/>
          <p:cNvSpPr/>
          <p:nvPr>
            <p:custDataLst>
              <p:tags r:id="rId5"/>
            </p:custDataLst>
          </p:nvPr>
        </p:nvSpPr>
        <p:spPr>
          <a:xfrm>
            <a:off x="7884160" y="1845310"/>
            <a:ext cx="1118235" cy="860425"/>
          </a:xfrm>
          <a:prstGeom prst="wedgeRectCallout">
            <a:avLst>
              <a:gd name="adj1" fmla="val -119676"/>
              <a:gd name="adj2" fmla="val 91918"/>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注两开关位置</a:t>
            </a:r>
          </a:p>
        </p:txBody>
      </p:sp>
      <p:sp>
        <p:nvSpPr>
          <p:cNvPr id="11" name="矩形标注 10"/>
          <p:cNvSpPr/>
          <p:nvPr>
            <p:custDataLst>
              <p:tags r:id="rId6"/>
            </p:custDataLst>
          </p:nvPr>
        </p:nvSpPr>
        <p:spPr>
          <a:xfrm>
            <a:off x="1332230" y="260985"/>
            <a:ext cx="1118235" cy="860425"/>
          </a:xfrm>
          <a:prstGeom prst="wedgeRectCallout">
            <a:avLst>
              <a:gd name="adj1" fmla="val 30238"/>
              <a:gd name="adj2" fmla="val 204095"/>
            </a:avLst>
          </a:prstGeom>
          <a:ln>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sz="1800" b="1" i="0" u="none" strike="noStrike" kern="1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电源开关</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p:nvPr/>
        </p:nvSpPr>
        <p:spPr>
          <a:xfrm>
            <a:off x="233363" y="115888"/>
            <a:ext cx="6138862" cy="579437"/>
          </a:xfrm>
          <a:prstGeom prst="rect">
            <a:avLst/>
          </a:prstGeom>
          <a:noFill/>
          <a:ln w="9525">
            <a:noFill/>
          </a:ln>
        </p:spPr>
        <p:txBody>
          <a:bodyPr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三 实验仪器</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sp>
        <p:nvSpPr>
          <p:cNvPr id="19458" name="TextBox 7"/>
          <p:cNvSpPr txBox="1"/>
          <p:nvPr/>
        </p:nvSpPr>
        <p:spPr>
          <a:xfrm>
            <a:off x="498475" y="981075"/>
            <a:ext cx="8642350" cy="5446713"/>
          </a:xfrm>
          <a:prstGeom prst="rect">
            <a:avLst/>
          </a:prstGeom>
          <a:noFill/>
          <a:ln w="9525">
            <a:noFill/>
          </a:ln>
        </p:spPr>
        <p:txBody>
          <a:bodyPr anchor="t" anchorCtr="0">
            <a:spAutoFit/>
          </a:bodyPr>
          <a:lstStyle/>
          <a:p>
            <a:pPr>
              <a:lnSpc>
                <a:spcPct val="150000"/>
              </a:lnSpc>
            </a:pPr>
            <a:r>
              <a:rPr lang="zh-CN" altLang="en-US" sz="2800" b="1" dirty="0">
                <a:solidFill>
                  <a:srgbClr val="FF0000"/>
                </a:solidFill>
                <a:latin typeface="华文中宋" panose="02010600040101010101" pitchFamily="2" charset="-122"/>
                <a:ea typeface="华文中宋" panose="02010600040101010101" pitchFamily="2" charset="-122"/>
              </a:rPr>
              <a:t>注意：</a:t>
            </a:r>
            <a:endParaRPr lang="en-US" altLang="zh-CN" sz="2800" b="1" dirty="0">
              <a:solidFill>
                <a:srgbClr val="FF0000"/>
              </a:solidFill>
              <a:latin typeface="华文中宋" panose="02010600040101010101" pitchFamily="2" charset="-122"/>
              <a:ea typeface="华文中宋" panose="02010600040101010101" pitchFamily="2" charset="-122"/>
            </a:endParaRPr>
          </a:p>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1</a:t>
            </a:r>
            <a:r>
              <a:rPr lang="zh-CN" altLang="en-US" sz="2400" b="1" dirty="0">
                <a:solidFill>
                  <a:srgbClr val="000066"/>
                </a:solidFill>
                <a:latin typeface="华文中宋" panose="02010600040101010101" pitchFamily="2" charset="-122"/>
                <a:ea typeface="华文中宋" panose="02010600040101010101" pitchFamily="2" charset="-122"/>
              </a:rPr>
              <a:t>、使用时，应避免信号源的功率输出端短路。</a:t>
            </a:r>
          </a:p>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2</a:t>
            </a:r>
            <a:r>
              <a:rPr lang="zh-CN" altLang="en-US" sz="2400" b="1" dirty="0">
                <a:solidFill>
                  <a:srgbClr val="000066"/>
                </a:solidFill>
                <a:latin typeface="华文中宋" panose="02010600040101010101" pitchFamily="2" charset="-122"/>
                <a:ea typeface="华文中宋" panose="02010600040101010101" pitchFamily="2" charset="-122"/>
              </a:rPr>
              <a:t>、注意仪器部件的正确安装、线路正确连接。</a:t>
            </a:r>
          </a:p>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3</a:t>
            </a:r>
            <a:r>
              <a:rPr lang="zh-CN" altLang="en-US" sz="2400" b="1" dirty="0">
                <a:solidFill>
                  <a:srgbClr val="000066"/>
                </a:solidFill>
                <a:latin typeface="华文中宋" panose="02010600040101010101" pitchFamily="2" charset="-122"/>
                <a:ea typeface="华文中宋" panose="02010600040101010101" pitchFamily="2" charset="-122"/>
              </a:rPr>
              <a:t>、仪器的运动部分是由步进电机驱动的精密系统，严禁运行过程中人为阻碍小车的运动。</a:t>
            </a:r>
          </a:p>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4</a:t>
            </a:r>
            <a:r>
              <a:rPr lang="zh-CN" altLang="en-US" sz="2400" b="1" dirty="0">
                <a:solidFill>
                  <a:srgbClr val="000066"/>
                </a:solidFill>
                <a:latin typeface="华文中宋" panose="02010600040101010101" pitchFamily="2" charset="-122"/>
                <a:ea typeface="华文中宋" panose="02010600040101010101" pitchFamily="2" charset="-122"/>
              </a:rPr>
              <a:t>、注意避免传动系统的同步带受外力拉伸或人为损坏。</a:t>
            </a:r>
          </a:p>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5</a:t>
            </a:r>
            <a:r>
              <a:rPr lang="zh-CN" altLang="en-US" sz="2400" b="1" dirty="0">
                <a:solidFill>
                  <a:srgbClr val="000066"/>
                </a:solidFill>
                <a:latin typeface="华文中宋" panose="02010600040101010101" pitchFamily="2" charset="-122"/>
                <a:ea typeface="华文中宋" panose="02010600040101010101" pitchFamily="2" charset="-122"/>
              </a:rPr>
              <a:t>、小车不允许在导轨两侧的限位位置外侧运行，意外触发行程开关后要先切断测试架上的电机开关，接着把小车移动到导轨中央位置后再接通电机开关并且按一下复位键即可。</a:t>
            </a:r>
          </a:p>
          <a:p>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p:nvPr/>
        </p:nvSpPr>
        <p:spPr>
          <a:xfrm>
            <a:off x="233680" y="116205"/>
            <a:ext cx="9853930" cy="583565"/>
          </a:xfrm>
          <a:prstGeom prst="rect">
            <a:avLst/>
          </a:prstGeom>
          <a:noFill/>
          <a:ln w="9525">
            <a:noFill/>
          </a:ln>
        </p:spPr>
        <p:txBody>
          <a:bodyPr wrap="squar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四 实验内容、步骤及数据记录</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4.1</a:t>
            </a:r>
            <a:r>
              <a:rPr lang="zh-CN" altLang="en-US" sz="2400" b="1" dirty="0">
                <a:solidFill>
                  <a:srgbClr val="006666"/>
                </a:solidFill>
                <a:latin typeface="微软雅黑" panose="020B0503020204020204" pitchFamily="34" charset="-122"/>
                <a:ea typeface="微软雅黑" panose="020B0503020204020204" pitchFamily="34" charset="-122"/>
              </a:rPr>
              <a:t>多普勒效应测声速</a:t>
            </a:r>
            <a:endParaRPr lang="en-US" altLang="zh-CN" sz="3200" b="1" dirty="0">
              <a:solidFill>
                <a:srgbClr val="FF0000"/>
              </a:solidFill>
              <a:latin typeface="华文中宋" panose="02010600040101010101" pitchFamily="2" charset="-122"/>
              <a:ea typeface="华文中宋" panose="02010600040101010101" pitchFamily="2" charset="-122"/>
            </a:endParaRPr>
          </a:p>
        </p:txBody>
      </p:sp>
      <p:sp>
        <p:nvSpPr>
          <p:cNvPr id="20482" name="TextBox 5"/>
          <p:cNvSpPr txBox="1"/>
          <p:nvPr/>
        </p:nvSpPr>
        <p:spPr>
          <a:xfrm>
            <a:off x="233363" y="695325"/>
            <a:ext cx="8731250" cy="2799715"/>
          </a:xfrm>
          <a:prstGeom prst="rect">
            <a:avLst/>
          </a:prstGeom>
          <a:noFill/>
          <a:ln w="9525">
            <a:noFill/>
          </a:ln>
        </p:spPr>
        <p:txBody>
          <a:bodyPr anchor="t" anchorCtr="0">
            <a:spAutoFit/>
          </a:bodyPr>
          <a:lstStyle/>
          <a:p>
            <a:pPr>
              <a:lnSpc>
                <a:spcPct val="150000"/>
              </a:lnSpc>
            </a:pPr>
            <a:r>
              <a:rPr lang="en-US" altLang="zh-CN" sz="2400" b="1" dirty="0">
                <a:solidFill>
                  <a:srgbClr val="006666"/>
                </a:solidFill>
                <a:latin typeface="微软雅黑" panose="020B0503020204020204" pitchFamily="34" charset="-122"/>
                <a:ea typeface="微软雅黑" panose="020B0503020204020204" pitchFamily="34" charset="-122"/>
              </a:rPr>
              <a:t>4.1</a:t>
            </a:r>
            <a:r>
              <a:rPr lang="zh-CN" altLang="en-US" sz="2800" b="1" dirty="0">
                <a:solidFill>
                  <a:srgbClr val="006666"/>
                </a:solidFill>
                <a:latin typeface="微软雅黑" panose="020B0503020204020204" pitchFamily="34" charset="-122"/>
                <a:ea typeface="微软雅黑" panose="020B0503020204020204" pitchFamily="34" charset="-122"/>
              </a:rPr>
              <a:t>多普勒效应测声速</a:t>
            </a:r>
            <a:endParaRPr lang="en-US" altLang="zh-CN" sz="2800" b="1" dirty="0">
              <a:solidFill>
                <a:srgbClr val="006666"/>
              </a:solidFill>
              <a:latin typeface="微软雅黑" panose="020B0503020204020204" pitchFamily="34" charset="-122"/>
              <a:ea typeface="微软雅黑" panose="020B0503020204020204" pitchFamily="34" charset="-122"/>
            </a:endParaRPr>
          </a:p>
          <a:p>
            <a:pPr>
              <a:lnSpc>
                <a:spcPct val="150000"/>
              </a:lnSpc>
            </a:pPr>
            <a:r>
              <a:rPr lang="en-US" altLang="zh-CN" sz="2800" b="1" noProof="0" dirty="0">
                <a:solidFill>
                  <a:srgbClr val="000066"/>
                </a:solidFill>
                <a:latin typeface="+mn-ea"/>
                <a:sym typeface="+mn-ea"/>
              </a:rPr>
              <a:t>c</a:t>
            </a:r>
            <a:r>
              <a:rPr lang="en-US" altLang="zh-CN" sz="2800" b="1" baseline="-25000" noProof="0" dirty="0">
                <a:solidFill>
                  <a:srgbClr val="000066"/>
                </a:solidFill>
                <a:latin typeface="+mn-ea"/>
                <a:sym typeface="+mn-ea"/>
              </a:rPr>
              <a:t>0</a:t>
            </a:r>
            <a:r>
              <a:rPr lang="en-US" altLang="zh-CN" sz="2800" b="1" noProof="0" dirty="0">
                <a:solidFill>
                  <a:srgbClr val="000066"/>
                </a:solidFill>
                <a:latin typeface="+mn-ea"/>
                <a:sym typeface="+mn-ea"/>
              </a:rPr>
              <a:t>=347m/s</a:t>
            </a:r>
            <a:r>
              <a:rPr lang="zh-CN" altLang="en-US" sz="2800" b="1" noProof="0" dirty="0">
                <a:solidFill>
                  <a:srgbClr val="000066"/>
                </a:solidFill>
                <a:latin typeface="+mn-ea"/>
                <a:sym typeface="+mn-ea"/>
              </a:rPr>
              <a:t>，</a:t>
            </a:r>
            <a:r>
              <a:rPr lang="zh-CN" altLang="en-US" sz="2800" b="1" dirty="0">
                <a:solidFill>
                  <a:srgbClr val="000066"/>
                </a:solidFill>
                <a:latin typeface="华文中宋" panose="02010600040101010101" pitchFamily="2" charset="-122"/>
                <a:ea typeface="华文中宋" panose="02010600040101010101" pitchFamily="2" charset="-122"/>
              </a:rPr>
              <a:t>换能器谐振频</a:t>
            </a:r>
            <a:r>
              <a:rPr lang="en-US" altLang="en-US" sz="2800" b="1" dirty="0">
                <a:solidFill>
                  <a:srgbClr val="000066"/>
                </a:solidFill>
                <a:latin typeface="华文中宋" panose="02010600040101010101" pitchFamily="2" charset="-122"/>
                <a:ea typeface="华文中宋" panose="02010600040101010101" pitchFamily="2" charset="-122"/>
              </a:rPr>
              <a:t>f=37730Hz</a:t>
            </a:r>
            <a:r>
              <a:rPr lang="zh-CN" altLang="en-US" sz="2800" b="1" dirty="0">
                <a:solidFill>
                  <a:srgbClr val="000066"/>
                </a:solidFill>
                <a:latin typeface="华文中宋" panose="02010600040101010101" pitchFamily="2" charset="-122"/>
                <a:ea typeface="华文中宋" panose="02010600040101010101" pitchFamily="2" charset="-122"/>
              </a:rPr>
              <a:t>附近</a:t>
            </a:r>
          </a:p>
          <a:p>
            <a:pPr>
              <a:lnSpc>
                <a:spcPct val="150000"/>
              </a:lnSpc>
            </a:pPr>
            <a:r>
              <a:rPr lang="en-US" altLang="en-US" sz="2400" b="1" dirty="0">
                <a:solidFill>
                  <a:srgbClr val="000066"/>
                </a:solidFill>
                <a:latin typeface="华文中宋" panose="02010600040101010101" pitchFamily="2" charset="-122"/>
                <a:ea typeface="华文中宋" panose="02010600040101010101" pitchFamily="2" charset="-122"/>
              </a:rPr>
              <a:t>1</a:t>
            </a:r>
            <a:r>
              <a:rPr lang="zh-CN" altLang="en-US" sz="2400" b="1" dirty="0">
                <a:solidFill>
                  <a:srgbClr val="000066"/>
                </a:solidFill>
                <a:latin typeface="华文中宋" panose="02010600040101010101" pitchFamily="2" charset="-122"/>
                <a:ea typeface="华文中宋" panose="02010600040101010101" pitchFamily="2" charset="-122"/>
              </a:rPr>
              <a:t>、按图（</a:t>
            </a:r>
            <a:r>
              <a:rPr lang="en-US" altLang="zh-CN" sz="2400" b="1" dirty="0">
                <a:solidFill>
                  <a:srgbClr val="000066"/>
                </a:solidFill>
                <a:latin typeface="华文中宋" panose="02010600040101010101" pitchFamily="2" charset="-122"/>
                <a:ea typeface="华文中宋" panose="02010600040101010101" pitchFamily="2" charset="-122"/>
              </a:rPr>
              <a:t>3</a:t>
            </a:r>
            <a:r>
              <a:rPr lang="zh-CN" altLang="en-US" sz="2400" b="1" dirty="0">
                <a:solidFill>
                  <a:srgbClr val="000066"/>
                </a:solidFill>
                <a:latin typeface="华文中宋" panose="02010600040101010101" pitchFamily="2" charset="-122"/>
                <a:ea typeface="华文中宋" panose="02010600040101010101" pitchFamily="2" charset="-122"/>
              </a:rPr>
              <a:t>）接线。</a:t>
            </a:r>
            <a:r>
              <a:rPr lang="en-US" altLang="en-US" sz="2400" b="1" dirty="0">
                <a:solidFill>
                  <a:srgbClr val="000066"/>
                </a:solidFill>
                <a:latin typeface="华文中宋" panose="02010600040101010101" pitchFamily="2" charset="-122"/>
                <a:ea typeface="华文中宋" panose="02010600040101010101" pitchFamily="2" charset="-122"/>
              </a:rPr>
              <a:t>2</a:t>
            </a:r>
            <a:r>
              <a:rPr lang="zh-CN" altLang="en-US" sz="2400" b="1" dirty="0">
                <a:solidFill>
                  <a:srgbClr val="000066"/>
                </a:solidFill>
                <a:latin typeface="华文中宋" panose="02010600040101010101" pitchFamily="2" charset="-122"/>
                <a:ea typeface="华文中宋" panose="02010600040101010101" pitchFamily="2" charset="-122"/>
              </a:rPr>
              <a:t>、接受换能器移动到导轨最右端；把试验仪超声波发射强度和接受增益调到最大。</a:t>
            </a:r>
          </a:p>
          <a:p>
            <a:endParaRPr lang="zh-CN" altLang="en-US" sz="2000" dirty="0">
              <a:latin typeface="华文中宋" panose="02010600040101010101" pitchFamily="2" charset="-122"/>
              <a:ea typeface="华文中宋" panose="02010600040101010101" pitchFamily="2" charset="-122"/>
            </a:endParaRPr>
          </a:p>
        </p:txBody>
      </p:sp>
      <p:sp>
        <p:nvSpPr>
          <p:cNvPr id="2" name="矩形 1"/>
          <p:cNvSpPr/>
          <p:nvPr/>
        </p:nvSpPr>
        <p:spPr>
          <a:xfrm>
            <a:off x="246063" y="3008313"/>
            <a:ext cx="8456613" cy="2306955"/>
          </a:xfrm>
          <a:prstGeom prst="rect">
            <a:avLst/>
          </a:prstGeom>
        </p:spPr>
        <p:txBody>
          <a:bodyPr>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en-US" altLang="en-US" sz="2400" b="1" i="0" u="none" strike="noStrike" kern="1200" cap="none" spc="0" normalizeH="0" baseline="0" noProof="0" dirty="0">
                <a:ln>
                  <a:noFill/>
                </a:ln>
                <a:solidFill>
                  <a:srgbClr val="000066"/>
                </a:solidFill>
                <a:effectLst/>
                <a:uLnTx/>
                <a:uFillTx/>
                <a:latin typeface="+mn-ea"/>
                <a:ea typeface="宋体" panose="02010600030101010101" pitchFamily="2" charset="-122"/>
                <a:cs typeface="+mn-cs"/>
              </a:rPr>
              <a:t>3</a:t>
            </a:r>
            <a:r>
              <a:rPr kumimoji="0" lang="zh-CN"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、进入“多普勒效应实验”子菜单，切换到“设置源频率”后，按“</a:t>
            </a:r>
            <a:r>
              <a:rPr kumimoji="0" lang="en-US"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     </a:t>
            </a:r>
            <a:r>
              <a:rPr kumimoji="0" lang="zh-CN"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a:t>
            </a:r>
            <a:r>
              <a:rPr kumimoji="0" lang="en-US"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     </a:t>
            </a:r>
            <a:r>
              <a:rPr kumimoji="0" lang="zh-CN"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”键增减信号频率，一次变化</a:t>
            </a:r>
            <a:r>
              <a:rPr kumimoji="0" lang="en-US"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10Hz</a:t>
            </a:r>
            <a:r>
              <a:rPr kumimoji="0" lang="zh-CN"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rPr>
              <a:t>；用示波器观察接收换能器波形的幅度是否达到最大值，该值对应的超声波频率即为换能器的谐振频率。</a:t>
            </a:r>
            <a:endParaRPr kumimoji="0" lang="en-US" altLang="en-US" sz="2400" b="1" i="0" u="none" strike="noStrike" kern="1200" cap="none" spc="0" normalizeH="0" baseline="0" noProof="0" dirty="0">
              <a:ln>
                <a:noFill/>
              </a:ln>
              <a:solidFill>
                <a:srgbClr val="000066"/>
              </a:solidFill>
              <a:effectLst/>
              <a:uLnTx/>
              <a:uFillTx/>
              <a:latin typeface="华文中宋" panose="02010600040101010101" pitchFamily="2" charset="-122"/>
              <a:ea typeface="华文中宋" panose="02010600040101010101" pitchFamily="2" charset="-122"/>
              <a:cs typeface="+mn-cs"/>
            </a:endParaRPr>
          </a:p>
        </p:txBody>
      </p:sp>
      <p:sp>
        <p:nvSpPr>
          <p:cNvPr id="5" name="等腰三角形 4"/>
          <p:cNvSpPr/>
          <p:nvPr/>
        </p:nvSpPr>
        <p:spPr>
          <a:xfrm rot="5400000">
            <a:off x="1670050" y="3603625"/>
            <a:ext cx="400050" cy="393700"/>
          </a:xfrm>
          <a:prstGeom prst="triangle">
            <a:avLst/>
          </a:prstGeom>
          <a:solidFill>
            <a:srgbClr val="FFC000"/>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7" name="等腰三角形 6"/>
          <p:cNvSpPr/>
          <p:nvPr/>
        </p:nvSpPr>
        <p:spPr>
          <a:xfrm rot="16200000">
            <a:off x="2696369" y="3604419"/>
            <a:ext cx="400050" cy="392113"/>
          </a:xfrm>
          <a:prstGeom prst="triangl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486" name="图片 3"/>
          <p:cNvPicPr>
            <a:picLocks noChangeAspect="1"/>
          </p:cNvPicPr>
          <p:nvPr/>
        </p:nvPicPr>
        <p:blipFill>
          <a:blip r:embed="rId2"/>
          <a:stretch>
            <a:fillRect/>
          </a:stretch>
        </p:blipFill>
        <p:spPr>
          <a:xfrm>
            <a:off x="6227763" y="4775200"/>
            <a:ext cx="2600325" cy="1290638"/>
          </a:xfrm>
          <a:prstGeom prst="rect">
            <a:avLst/>
          </a:prstGeom>
          <a:noFill/>
          <a:ln w="9525">
            <a:noFill/>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p:nvPr/>
        </p:nvSpPr>
        <p:spPr>
          <a:xfrm>
            <a:off x="233363" y="115888"/>
            <a:ext cx="7961312" cy="584200"/>
          </a:xfrm>
          <a:prstGeom prst="rect">
            <a:avLst/>
          </a:prstGeom>
          <a:noFill/>
          <a:ln w="9525">
            <a:noFill/>
          </a:ln>
        </p:spPr>
        <p:txBody>
          <a:bodyPr wrap="squar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四 实验步骤及数据记录</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4.1</a:t>
            </a:r>
            <a:r>
              <a:rPr lang="zh-CN" altLang="en-US"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多普勒效应测声速</a:t>
            </a:r>
            <a:endParaRPr lang="en-US" altLang="zh-CN" sz="2400" b="1" dirty="0">
              <a:solidFill>
                <a:srgbClr val="FF0000"/>
              </a:solidFill>
              <a:latin typeface="华文中宋" panose="02010600040101010101" pitchFamily="2" charset="-122"/>
              <a:ea typeface="华文中宋" panose="02010600040101010101" pitchFamily="2" charset="-122"/>
            </a:endParaRPr>
          </a:p>
        </p:txBody>
      </p:sp>
      <p:sp>
        <p:nvSpPr>
          <p:cNvPr id="21506" name="矩形 1"/>
          <p:cNvSpPr/>
          <p:nvPr/>
        </p:nvSpPr>
        <p:spPr>
          <a:xfrm>
            <a:off x="249238" y="908050"/>
            <a:ext cx="8499475" cy="2861310"/>
          </a:xfrm>
          <a:prstGeom prst="rect">
            <a:avLst/>
          </a:prstGeom>
          <a:noFill/>
          <a:ln w="9525">
            <a:noFill/>
          </a:ln>
        </p:spPr>
        <p:txBody>
          <a:bodyPr anchor="t" anchorCtr="0">
            <a:spAutoFit/>
          </a:bodyPr>
          <a:lstStyle/>
          <a:p>
            <a:pPr>
              <a:lnSpc>
                <a:spcPct val="150000"/>
              </a:lnSpc>
            </a:pPr>
            <a:r>
              <a:rPr lang="en-US" altLang="zh-CN" sz="2400" b="1" dirty="0">
                <a:solidFill>
                  <a:srgbClr val="000066"/>
                </a:solidFill>
                <a:latin typeface="华文中宋" panose="02010600040101010101" pitchFamily="2" charset="-122"/>
                <a:ea typeface="华文中宋" panose="02010600040101010101" pitchFamily="2" charset="-122"/>
              </a:rPr>
              <a:t>4</a:t>
            </a:r>
            <a:r>
              <a:rPr lang="zh-CN" altLang="en-US" sz="2400" b="1" dirty="0">
                <a:solidFill>
                  <a:srgbClr val="000066"/>
                </a:solidFill>
                <a:latin typeface="华文中宋" panose="02010600040101010101" pitchFamily="2" charset="-122"/>
                <a:ea typeface="华文中宋" panose="02010600040101010101" pitchFamily="2" charset="-122"/>
              </a:rPr>
              <a:t>、切换到“瞬时测量”，设定小车速度，使小车在限位区间内正或反运行，记下测量频率和源频率之差</a:t>
            </a:r>
            <a:r>
              <a:rPr lang="en-US" altLang="en-US" sz="2400" b="1" dirty="0">
                <a:solidFill>
                  <a:srgbClr val="000066"/>
                </a:solidFill>
                <a:latin typeface="华文中宋" panose="02010600040101010101" pitchFamily="2" charset="-122"/>
                <a:ea typeface="华文中宋" panose="02010600040101010101" pitchFamily="2" charset="-122"/>
              </a:rPr>
              <a:t>Δf</a:t>
            </a:r>
            <a:r>
              <a:rPr lang="zh-CN" altLang="en-US" sz="2400" b="1" dirty="0">
                <a:solidFill>
                  <a:srgbClr val="000066"/>
                </a:solidFill>
                <a:latin typeface="华文中宋" panose="02010600040101010101" pitchFamily="2" charset="-122"/>
                <a:ea typeface="华文中宋" panose="02010600040101010101" pitchFamily="2" charset="-122"/>
              </a:rPr>
              <a:t>正和</a:t>
            </a:r>
            <a:r>
              <a:rPr lang="en-US" altLang="en-US" sz="2400" b="1" dirty="0">
                <a:solidFill>
                  <a:srgbClr val="000066"/>
                </a:solidFill>
                <a:latin typeface="华文中宋" panose="02010600040101010101" pitchFamily="2" charset="-122"/>
                <a:ea typeface="华文中宋" panose="02010600040101010101" pitchFamily="2" charset="-122"/>
              </a:rPr>
              <a:t>Δf</a:t>
            </a:r>
            <a:r>
              <a:rPr lang="zh-CN" altLang="en-US" sz="2400" b="1" dirty="0">
                <a:solidFill>
                  <a:srgbClr val="000066"/>
                </a:solidFill>
                <a:latin typeface="华文中宋" panose="02010600040101010101" pitchFamily="2" charset="-122"/>
                <a:ea typeface="华文中宋" panose="02010600040101010101" pitchFamily="2" charset="-122"/>
              </a:rPr>
              <a:t>反，以及智能运动控制系统给出的小车速度</a:t>
            </a:r>
            <a:r>
              <a:rPr lang="en-US" altLang="en-US" sz="2400" b="1" dirty="0">
                <a:solidFill>
                  <a:srgbClr val="000066"/>
                </a:solidFill>
                <a:latin typeface="华文中宋" panose="02010600040101010101" pitchFamily="2" charset="-122"/>
                <a:ea typeface="华文中宋" panose="02010600040101010101" pitchFamily="2" charset="-122"/>
              </a:rPr>
              <a:t>Vr</a:t>
            </a:r>
            <a:r>
              <a:rPr lang="zh-CN" altLang="en-US" sz="2400" b="1" dirty="0">
                <a:solidFill>
                  <a:srgbClr val="000066"/>
                </a:solidFill>
                <a:latin typeface="华文中宋" panose="02010600040101010101" pitchFamily="2" charset="-122"/>
                <a:ea typeface="华文中宋" panose="02010600040101010101" pitchFamily="2" charset="-122"/>
              </a:rPr>
              <a:t>。</a:t>
            </a:r>
          </a:p>
          <a:p>
            <a:pPr>
              <a:lnSpc>
                <a:spcPct val="150000"/>
              </a:lnSpc>
              <a:buClrTx/>
              <a:buFontTx/>
            </a:pPr>
            <a:r>
              <a:rPr lang="en-US" altLang="en-US" sz="2400" b="1" dirty="0">
                <a:solidFill>
                  <a:srgbClr val="000066"/>
                </a:solidFill>
                <a:latin typeface="华文中宋" panose="02010600040101010101" pitchFamily="2" charset="-122"/>
                <a:ea typeface="华文中宋" panose="02010600040101010101" pitchFamily="2" charset="-122"/>
              </a:rPr>
              <a:t>5</a:t>
            </a:r>
            <a:r>
              <a:rPr lang="zh-CN" altLang="en-US" sz="2400" b="1" dirty="0">
                <a:solidFill>
                  <a:srgbClr val="000066"/>
                </a:solidFill>
                <a:latin typeface="华文中宋" panose="02010600040101010101" pitchFamily="2" charset="-122"/>
                <a:ea typeface="华文中宋" panose="02010600040101010101" pitchFamily="2" charset="-122"/>
              </a:rPr>
              <a:t>、数据记录与处理</a:t>
            </a:r>
          </a:p>
          <a:p>
            <a:pPr algn="ctr">
              <a:lnSpc>
                <a:spcPct val="150000"/>
              </a:lnSpc>
              <a:buClrTx/>
              <a:buFontTx/>
            </a:pPr>
            <a:r>
              <a:rPr lang="en-US" altLang="zh-CN" sz="2400" b="1" dirty="0">
                <a:solidFill>
                  <a:srgbClr val="000066"/>
                </a:solidFill>
                <a:latin typeface="华文中宋" panose="02010600040101010101" pitchFamily="2" charset="-122"/>
                <a:ea typeface="华文中宋" panose="02010600040101010101" pitchFamily="2" charset="-122"/>
              </a:rPr>
              <a:t>*******</a:t>
            </a:r>
            <a:r>
              <a:rPr lang="zh-CN" altLang="en-US" sz="2400" b="1" dirty="0">
                <a:solidFill>
                  <a:srgbClr val="000066"/>
                </a:solidFill>
                <a:latin typeface="华文中宋" panose="02010600040101010101" pitchFamily="2" charset="-122"/>
                <a:ea typeface="华文中宋" panose="02010600040101010101" pitchFamily="2" charset="-122"/>
              </a:rPr>
              <a:t>数据记录表</a:t>
            </a:r>
            <a:r>
              <a:rPr lang="en-US" altLang="zh-CN" sz="2400" b="1" dirty="0">
                <a:solidFill>
                  <a:srgbClr val="000066"/>
                </a:solidFill>
                <a:latin typeface="华文中宋" panose="02010600040101010101" pitchFamily="2" charset="-122"/>
                <a:ea typeface="华文中宋" panose="02010600040101010101" pitchFamily="2" charset="-122"/>
              </a:rPr>
              <a:t>        f=****Hz</a:t>
            </a:r>
          </a:p>
        </p:txBody>
      </p:sp>
      <p:graphicFrame>
        <p:nvGraphicFramePr>
          <p:cNvPr id="9" name="表格 8"/>
          <p:cNvGraphicFramePr>
            <a:graphicFrameLocks noGrp="1"/>
          </p:cNvGraphicFramePr>
          <p:nvPr>
            <p:custDataLst>
              <p:tags r:id="rId1"/>
            </p:custDataLst>
          </p:nvPr>
        </p:nvGraphicFramePr>
        <p:xfrm>
          <a:off x="683578" y="3861118"/>
          <a:ext cx="7704137" cy="2705459"/>
        </p:xfrm>
        <a:graphic>
          <a:graphicData uri="http://schemas.openxmlformats.org/drawingml/2006/table">
            <a:tbl>
              <a:tblPr/>
              <a:tblGrid>
                <a:gridCol w="736752">
                  <a:extLst>
                    <a:ext uri="{9D8B030D-6E8A-4147-A177-3AD203B41FA5}">
                      <a16:colId xmlns:a16="http://schemas.microsoft.com/office/drawing/2014/main" val="20000"/>
                    </a:ext>
                  </a:extLst>
                </a:gridCol>
                <a:gridCol w="736751">
                  <a:extLst>
                    <a:ext uri="{9D8B030D-6E8A-4147-A177-3AD203B41FA5}">
                      <a16:colId xmlns:a16="http://schemas.microsoft.com/office/drawing/2014/main" val="20001"/>
                    </a:ext>
                  </a:extLst>
                </a:gridCol>
                <a:gridCol w="1046024">
                  <a:extLst>
                    <a:ext uri="{9D8B030D-6E8A-4147-A177-3AD203B41FA5}">
                      <a16:colId xmlns:a16="http://schemas.microsoft.com/office/drawing/2014/main" val="20002"/>
                    </a:ext>
                  </a:extLst>
                </a:gridCol>
                <a:gridCol w="1046024">
                  <a:extLst>
                    <a:ext uri="{9D8B030D-6E8A-4147-A177-3AD203B41FA5}">
                      <a16:colId xmlns:a16="http://schemas.microsoft.com/office/drawing/2014/main" val="20003"/>
                    </a:ext>
                  </a:extLst>
                </a:gridCol>
                <a:gridCol w="891388">
                  <a:extLst>
                    <a:ext uri="{9D8B030D-6E8A-4147-A177-3AD203B41FA5}">
                      <a16:colId xmlns:a16="http://schemas.microsoft.com/office/drawing/2014/main" val="20004"/>
                    </a:ext>
                  </a:extLst>
                </a:gridCol>
                <a:gridCol w="1655434">
                  <a:extLst>
                    <a:ext uri="{9D8B030D-6E8A-4147-A177-3AD203B41FA5}">
                      <a16:colId xmlns:a16="http://schemas.microsoft.com/office/drawing/2014/main" val="20005"/>
                    </a:ext>
                  </a:extLst>
                </a:gridCol>
                <a:gridCol w="1591764">
                  <a:extLst>
                    <a:ext uri="{9D8B030D-6E8A-4147-A177-3AD203B41FA5}">
                      <a16:colId xmlns:a16="http://schemas.microsoft.com/office/drawing/2014/main" val="20006"/>
                    </a:ext>
                  </a:extLst>
                </a:gridCol>
              </a:tblGrid>
              <a:tr h="445558">
                <a:tc>
                  <a:txBody>
                    <a:bodyPr/>
                    <a:lstStyle/>
                    <a:p>
                      <a:pPr algn="ctr">
                        <a:lnSpc>
                          <a:spcPct val="120000"/>
                        </a:lnSpc>
                        <a:spcAft>
                          <a:spcPts val="0"/>
                        </a:spcAft>
                      </a:pPr>
                      <a:r>
                        <a:rPr lang="en-US" altLang="en-US" sz="1400" b="1" kern="1200" dirty="0">
                          <a:solidFill>
                            <a:srgbClr val="000066"/>
                          </a:solidFill>
                          <a:latin typeface="+mn-ea"/>
                          <a:ea typeface="宋体" panose="02010600030101010101" pitchFamily="2" charset="-122"/>
                          <a:cs typeface="+mn-cs"/>
                        </a:rPr>
                        <a:t>V</a:t>
                      </a:r>
                      <a:r>
                        <a:rPr lang="en-US" altLang="zh-CN" sz="1400" b="1" kern="1200" dirty="0">
                          <a:solidFill>
                            <a:srgbClr val="000066"/>
                          </a:solidFill>
                          <a:latin typeface="+mn-ea"/>
                          <a:ea typeface="宋体" panose="02010600030101010101" pitchFamily="2" charset="-122"/>
                          <a:cs typeface="+mn-cs"/>
                        </a:rPr>
                        <a:t>r</a:t>
                      </a:r>
                      <a:r>
                        <a:rPr lang="en-US" altLang="en-US" sz="1400" b="1" kern="1200" dirty="0">
                          <a:solidFill>
                            <a:srgbClr val="000066"/>
                          </a:solidFill>
                          <a:latin typeface="+mn-ea"/>
                          <a:ea typeface="宋体" panose="02010600030101010101" pitchFamily="2" charset="-122"/>
                          <a:cs typeface="+mn-cs"/>
                        </a:rPr>
                        <a:t>(m/s)</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r>
                        <a:rPr lang="en-US" altLang="zh-CN" sz="1400" b="1" kern="1200" dirty="0">
                          <a:solidFill>
                            <a:srgbClr val="000066"/>
                          </a:solidFill>
                          <a:latin typeface="+mn-ea"/>
                          <a:ea typeface="宋体" panose="02010600030101010101" pitchFamily="2" charset="-122"/>
                          <a:cs typeface="+mn-cs"/>
                        </a:rPr>
                        <a:t>f</a:t>
                      </a:r>
                      <a:r>
                        <a:rPr lang="zh-CN" altLang="en-US" sz="1400" b="1" dirty="0">
                          <a:solidFill>
                            <a:srgbClr val="000066"/>
                          </a:solidFill>
                          <a:latin typeface="+mn-ea"/>
                          <a:ea typeface="宋体" panose="02010600030101010101" pitchFamily="2" charset="-122"/>
                          <a:sym typeface="+mn-ea"/>
                        </a:rPr>
                        <a:t>正</a:t>
                      </a:r>
                      <a:r>
                        <a:rPr lang="en-US" altLang="en-US" sz="1400" b="1" dirty="0">
                          <a:solidFill>
                            <a:srgbClr val="000066"/>
                          </a:solidFill>
                          <a:latin typeface="+mn-ea"/>
                          <a:ea typeface="宋体" panose="02010600030101010101" pitchFamily="2" charset="-122"/>
                          <a:sym typeface="+mn-ea"/>
                        </a:rPr>
                        <a:t>(Hz)</a:t>
                      </a:r>
                      <a:endParaRPr lang="zh-CN" altLang="en-US" sz="1400" b="1" kern="1200" dirty="0">
                        <a:solidFill>
                          <a:srgbClr val="000066"/>
                        </a:solidFill>
                        <a:latin typeface="+mn-ea"/>
                        <a:ea typeface="宋体" panose="02010600030101010101" pitchFamily="2" charset="-122"/>
                        <a:cs typeface="+mn-cs"/>
                        <a:sym typeface="+mn-ea"/>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正</a:t>
                      </a:r>
                      <a:r>
                        <a:rPr lang="en-US" altLang="en-US" sz="1400" b="1" kern="1200" dirty="0">
                          <a:solidFill>
                            <a:srgbClr val="000066"/>
                          </a:solidFill>
                          <a:latin typeface="+mn-ea"/>
                          <a:ea typeface="宋体" panose="02010600030101010101" pitchFamily="2" charset="-122"/>
                          <a:cs typeface="+mn-cs"/>
                        </a:rPr>
                        <a:t>(Hz)</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r>
                        <a:rPr lang="en-US" altLang="zh-CN" sz="1400" b="1" kern="1200" dirty="0">
                          <a:solidFill>
                            <a:srgbClr val="000066"/>
                          </a:solidFill>
                          <a:latin typeface="+mn-ea"/>
                          <a:ea typeface="宋体" panose="02010600030101010101" pitchFamily="2" charset="-122"/>
                          <a:cs typeface="+mn-cs"/>
                        </a:rPr>
                        <a:t>f</a:t>
                      </a:r>
                      <a:r>
                        <a:rPr lang="zh-CN" altLang="en-US" sz="1400" b="1" dirty="0">
                          <a:solidFill>
                            <a:srgbClr val="000066"/>
                          </a:solidFill>
                          <a:latin typeface="+mn-ea"/>
                          <a:ea typeface="宋体" panose="02010600030101010101" pitchFamily="2" charset="-122"/>
                          <a:sym typeface="+mn-ea"/>
                        </a:rPr>
                        <a:t>反</a:t>
                      </a:r>
                      <a:r>
                        <a:rPr lang="en-US" altLang="en-US" sz="1400" b="1" dirty="0">
                          <a:solidFill>
                            <a:srgbClr val="000066"/>
                          </a:solidFill>
                          <a:latin typeface="+mn-ea"/>
                          <a:ea typeface="宋体" panose="02010600030101010101" pitchFamily="2" charset="-122"/>
                          <a:sym typeface="+mn-ea"/>
                        </a:rPr>
                        <a:t>(Hz)</a:t>
                      </a:r>
                      <a:endParaRPr lang="zh-CN" altLang="en-US" sz="1400" b="1" kern="1200" dirty="0">
                        <a:solidFill>
                          <a:srgbClr val="000066"/>
                        </a:solidFill>
                        <a:latin typeface="+mn-ea"/>
                        <a:ea typeface="宋体" panose="02010600030101010101" pitchFamily="2" charset="-122"/>
                        <a:cs typeface="+mn-cs"/>
                        <a:sym typeface="+mn-ea"/>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反</a:t>
                      </a:r>
                      <a:r>
                        <a:rPr lang="en-US" altLang="en-US" sz="1400" b="1" kern="1200" dirty="0">
                          <a:solidFill>
                            <a:srgbClr val="000066"/>
                          </a:solidFill>
                          <a:latin typeface="+mn-ea"/>
                          <a:ea typeface="宋体" panose="02010600030101010101" pitchFamily="2" charset="-122"/>
                          <a:cs typeface="+mn-cs"/>
                        </a:rPr>
                        <a:t>(Hz)</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en-US" altLang="en-US"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正</a:t>
                      </a:r>
                      <a:r>
                        <a:rPr lang="en-US" altLang="zh-CN" sz="1400" b="1" kern="1200" dirty="0">
                          <a:solidFill>
                            <a:srgbClr val="000066"/>
                          </a:solidFill>
                          <a:latin typeface="+mn-ea"/>
                          <a:ea typeface="宋体" panose="02010600030101010101" pitchFamily="2" charset="-122"/>
                          <a:cs typeface="+mn-cs"/>
                        </a:rPr>
                        <a:t>|</a:t>
                      </a:r>
                      <a:r>
                        <a:rPr lang="en-US" altLang="en-US" sz="1400" b="1" kern="1200" dirty="0">
                          <a:solidFill>
                            <a:srgbClr val="000066"/>
                          </a:solidFill>
                          <a:latin typeface="+mn-ea"/>
                          <a:ea typeface="宋体" panose="02010600030101010101" pitchFamily="2" charset="-122"/>
                          <a:cs typeface="+mn-cs"/>
                        </a:rPr>
                        <a:t>+</a:t>
                      </a:r>
                    </a:p>
                    <a:p>
                      <a:pPr algn="ctr">
                        <a:lnSpc>
                          <a:spcPct val="120000"/>
                        </a:lnSpc>
                        <a:spcAft>
                          <a:spcPts val="0"/>
                        </a:spcAft>
                      </a:pPr>
                      <a:r>
                        <a:rPr lang="en-US" altLang="en-US"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反</a:t>
                      </a:r>
                      <a:r>
                        <a:rPr lang="en-US" altLang="zh-CN" sz="1400" b="1" kern="1200" dirty="0">
                          <a:solidFill>
                            <a:srgbClr val="000066"/>
                          </a:solidFill>
                          <a:latin typeface="+mn-ea"/>
                          <a:ea typeface="宋体" panose="02010600030101010101" pitchFamily="2" charset="-122"/>
                          <a:cs typeface="+mn-cs"/>
                        </a:rPr>
                        <a:t>|</a:t>
                      </a:r>
                      <a:r>
                        <a:rPr lang="en-US" altLang="en-US" sz="1400" b="1" kern="1200" dirty="0">
                          <a:solidFill>
                            <a:srgbClr val="000066"/>
                          </a:solidFill>
                          <a:latin typeface="+mn-ea"/>
                          <a:ea typeface="宋体" panose="02010600030101010101" pitchFamily="2" charset="-122"/>
                          <a:cs typeface="+mn-cs"/>
                        </a:rPr>
                        <a:t>)/2</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a:solidFill>
                            <a:srgbClr val="000066"/>
                          </a:solidFill>
                          <a:latin typeface="+mn-ea"/>
                          <a:ea typeface="宋体" panose="02010600030101010101" pitchFamily="2" charset="-122"/>
                          <a:cs typeface="+mn-cs"/>
                        </a:rPr>
                        <a:t>V=</a:t>
                      </a:r>
                      <a:r>
                        <a:rPr lang="en-US" altLang="en-US" sz="1400" b="1" kern="1200" dirty="0" err="1">
                          <a:solidFill>
                            <a:srgbClr val="000066"/>
                          </a:solidFill>
                          <a:latin typeface="+mn-ea"/>
                          <a:ea typeface="宋体" panose="02010600030101010101" pitchFamily="2" charset="-122"/>
                          <a:cs typeface="+mn-cs"/>
                        </a:rPr>
                        <a:t>f×Vr</a:t>
                      </a:r>
                      <a:r>
                        <a:rPr lang="en-US" altLang="en-US"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Δf</a:t>
                      </a:r>
                      <a:r>
                        <a:rPr lang="en-US" altLang="en-US" sz="1400" b="1" kern="1200" dirty="0">
                          <a:solidFill>
                            <a:srgbClr val="000066"/>
                          </a:solidFill>
                          <a:latin typeface="+mn-ea"/>
                          <a:ea typeface="宋体" panose="02010600030101010101" pitchFamily="2" charset="-122"/>
                          <a:cs typeface="+mn-cs"/>
                        </a:rPr>
                        <a:t>(m/s)</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5135">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5558">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p:nvPr/>
        </p:nvSpPr>
        <p:spPr>
          <a:xfrm>
            <a:off x="233363" y="115888"/>
            <a:ext cx="7961312" cy="584200"/>
          </a:xfrm>
          <a:prstGeom prst="rect">
            <a:avLst/>
          </a:prstGeom>
          <a:noFill/>
          <a:ln w="9525">
            <a:noFill/>
          </a:ln>
        </p:spPr>
        <p:txBody>
          <a:bodyPr wrap="squar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四 实验步骤及数据记录</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4.1</a:t>
            </a:r>
            <a:r>
              <a:rPr lang="zh-CN" altLang="en-US"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多普勒效应测声速</a:t>
            </a:r>
            <a:endParaRPr lang="en-US" altLang="zh-CN" sz="2400" b="1" dirty="0">
              <a:solidFill>
                <a:srgbClr val="FF0000"/>
              </a:solidFill>
              <a:latin typeface="华文中宋" panose="02010600040101010101" pitchFamily="2" charset="-122"/>
              <a:ea typeface="华文中宋" panose="02010600040101010101" pitchFamily="2" charset="-122"/>
            </a:endParaRPr>
          </a:p>
        </p:txBody>
      </p:sp>
      <p:sp>
        <p:nvSpPr>
          <p:cNvPr id="21506" name="矩形 1"/>
          <p:cNvSpPr/>
          <p:nvPr/>
        </p:nvSpPr>
        <p:spPr>
          <a:xfrm>
            <a:off x="249238" y="908050"/>
            <a:ext cx="8499475" cy="1753235"/>
          </a:xfrm>
          <a:prstGeom prst="rect">
            <a:avLst/>
          </a:prstGeom>
          <a:noFill/>
          <a:ln w="9525">
            <a:noFill/>
          </a:ln>
        </p:spPr>
        <p:txBody>
          <a:bodyPr anchor="t" anchorCtr="0">
            <a:spAutoFit/>
          </a:bodyPr>
          <a:lstStyle/>
          <a:p>
            <a:pPr algn="l">
              <a:lnSpc>
                <a:spcPct val="150000"/>
              </a:lnSpc>
              <a:buClrTx/>
              <a:buFontTx/>
            </a:pPr>
            <a:r>
              <a:rPr lang="zh-CN" altLang="en-US" sz="2400" b="1" dirty="0">
                <a:solidFill>
                  <a:srgbClr val="000066"/>
                </a:solidFill>
                <a:latin typeface="华文中宋" panose="02010600040101010101" pitchFamily="2" charset="-122"/>
                <a:ea typeface="华文中宋" panose="02010600040101010101" pitchFamily="2" charset="-122"/>
              </a:rPr>
              <a:t>当</a:t>
            </a:r>
            <a:r>
              <a:rPr lang="en-US" altLang="zh-CN" sz="2400" b="1" dirty="0">
                <a:solidFill>
                  <a:srgbClr val="000066"/>
                </a:solidFill>
                <a:latin typeface="华文中宋" panose="02010600040101010101" pitchFamily="2" charset="-122"/>
                <a:ea typeface="华文中宋" panose="02010600040101010101" pitchFamily="2" charset="-122"/>
              </a:rPr>
              <a:t>f</a:t>
            </a:r>
            <a:r>
              <a:rPr lang="zh-CN" altLang="en-US" sz="2400" b="1" dirty="0">
                <a:solidFill>
                  <a:srgbClr val="000066"/>
                </a:solidFill>
                <a:latin typeface="华文中宋" panose="02010600040101010101" pitchFamily="2" charset="-122"/>
                <a:ea typeface="华文中宋" panose="02010600040101010101" pitchFamily="2" charset="-122"/>
              </a:rPr>
              <a:t>正</a:t>
            </a:r>
            <a:r>
              <a:rPr lang="en-US" altLang="zh-CN" sz="2400" b="1" dirty="0">
                <a:solidFill>
                  <a:srgbClr val="000066"/>
                </a:solidFill>
                <a:latin typeface="华文中宋" panose="02010600040101010101" pitchFamily="2" charset="-122"/>
                <a:ea typeface="华文中宋" panose="02010600040101010101" pitchFamily="2" charset="-122"/>
              </a:rPr>
              <a:t>&lt;f</a:t>
            </a:r>
            <a:r>
              <a:rPr lang="zh-CN" altLang="en-US" sz="2400" b="1" dirty="0">
                <a:solidFill>
                  <a:srgbClr val="000066"/>
                </a:solidFill>
                <a:latin typeface="华文中宋" panose="02010600040101010101" pitchFamily="2" charset="-122"/>
                <a:ea typeface="华文中宋" panose="02010600040101010101" pitchFamily="2" charset="-122"/>
              </a:rPr>
              <a:t>且</a:t>
            </a:r>
            <a:r>
              <a:rPr lang="en-US" altLang="zh-CN" sz="2400" b="1" dirty="0">
                <a:solidFill>
                  <a:srgbClr val="000066"/>
                </a:solidFill>
                <a:latin typeface="华文中宋" panose="02010600040101010101" pitchFamily="2" charset="-122"/>
                <a:ea typeface="华文中宋" panose="02010600040101010101" pitchFamily="2" charset="-122"/>
                <a:sym typeface="+mn-ea"/>
              </a:rPr>
              <a:t>f</a:t>
            </a:r>
            <a:r>
              <a:rPr lang="zh-CN" altLang="en-US" sz="2400" b="1" dirty="0">
                <a:solidFill>
                  <a:srgbClr val="000066"/>
                </a:solidFill>
                <a:latin typeface="华文中宋" panose="02010600040101010101" pitchFamily="2" charset="-122"/>
                <a:ea typeface="华文中宋" panose="02010600040101010101" pitchFamily="2" charset="-122"/>
                <a:sym typeface="+mn-ea"/>
              </a:rPr>
              <a:t>反</a:t>
            </a:r>
            <a:r>
              <a:rPr lang="en-US" altLang="zh-CN" sz="2400" b="1" dirty="0">
                <a:solidFill>
                  <a:srgbClr val="000066"/>
                </a:solidFill>
                <a:latin typeface="华文中宋" panose="02010600040101010101" pitchFamily="2" charset="-122"/>
                <a:ea typeface="华文中宋" panose="02010600040101010101" pitchFamily="2" charset="-122"/>
                <a:sym typeface="+mn-ea"/>
              </a:rPr>
              <a:t>&lt;f</a:t>
            </a:r>
            <a:r>
              <a:rPr lang="zh-CN" altLang="en-US" sz="2400" b="1" dirty="0">
                <a:solidFill>
                  <a:srgbClr val="000066"/>
                </a:solidFill>
                <a:latin typeface="华文中宋" panose="02010600040101010101" pitchFamily="2" charset="-122"/>
                <a:ea typeface="华文中宋" panose="02010600040101010101" pitchFamily="2" charset="-122"/>
                <a:sym typeface="+mn-ea"/>
              </a:rPr>
              <a:t>；或</a:t>
            </a:r>
            <a:r>
              <a:rPr lang="en-US" altLang="zh-CN" sz="2400" b="1" dirty="0">
                <a:solidFill>
                  <a:srgbClr val="000066"/>
                </a:solidFill>
                <a:latin typeface="华文中宋" panose="02010600040101010101" pitchFamily="2" charset="-122"/>
                <a:ea typeface="华文中宋" panose="02010600040101010101" pitchFamily="2" charset="-122"/>
                <a:sym typeface="+mn-ea"/>
              </a:rPr>
              <a:t>f</a:t>
            </a:r>
            <a:r>
              <a:rPr lang="zh-CN" altLang="en-US" sz="2400" b="1" dirty="0">
                <a:solidFill>
                  <a:srgbClr val="000066"/>
                </a:solidFill>
                <a:latin typeface="华文中宋" panose="02010600040101010101" pitchFamily="2" charset="-122"/>
                <a:ea typeface="华文中宋" panose="02010600040101010101" pitchFamily="2" charset="-122"/>
                <a:sym typeface="+mn-ea"/>
              </a:rPr>
              <a:t>正</a:t>
            </a:r>
            <a:r>
              <a:rPr lang="en-US" altLang="zh-CN" sz="2400" b="1" dirty="0">
                <a:solidFill>
                  <a:srgbClr val="000066"/>
                </a:solidFill>
                <a:latin typeface="华文中宋" panose="02010600040101010101" pitchFamily="2" charset="-122"/>
                <a:ea typeface="华文中宋" panose="02010600040101010101" pitchFamily="2" charset="-122"/>
                <a:sym typeface="+mn-ea"/>
              </a:rPr>
              <a:t>&gt;f</a:t>
            </a:r>
            <a:r>
              <a:rPr lang="zh-CN" altLang="en-US" sz="2400" b="1" dirty="0">
                <a:solidFill>
                  <a:srgbClr val="000066"/>
                </a:solidFill>
                <a:latin typeface="华文中宋" panose="02010600040101010101" pitchFamily="2" charset="-122"/>
                <a:ea typeface="华文中宋" panose="02010600040101010101" pitchFamily="2" charset="-122"/>
                <a:sym typeface="+mn-ea"/>
              </a:rPr>
              <a:t>且</a:t>
            </a:r>
            <a:r>
              <a:rPr lang="en-US" altLang="zh-CN" sz="2400" b="1" dirty="0">
                <a:solidFill>
                  <a:srgbClr val="000066"/>
                </a:solidFill>
                <a:latin typeface="华文中宋" panose="02010600040101010101" pitchFamily="2" charset="-122"/>
                <a:ea typeface="华文中宋" panose="02010600040101010101" pitchFamily="2" charset="-122"/>
                <a:sym typeface="+mn-ea"/>
              </a:rPr>
              <a:t>f</a:t>
            </a:r>
            <a:r>
              <a:rPr lang="zh-CN" altLang="en-US" sz="2400" b="1" dirty="0">
                <a:solidFill>
                  <a:srgbClr val="000066"/>
                </a:solidFill>
                <a:latin typeface="华文中宋" panose="02010600040101010101" pitchFamily="2" charset="-122"/>
                <a:ea typeface="华文中宋" panose="02010600040101010101" pitchFamily="2" charset="-122"/>
                <a:sym typeface="+mn-ea"/>
              </a:rPr>
              <a:t>反</a:t>
            </a:r>
            <a:r>
              <a:rPr lang="en-US" altLang="zh-CN" sz="2400" b="1" dirty="0">
                <a:solidFill>
                  <a:srgbClr val="000066"/>
                </a:solidFill>
                <a:latin typeface="华文中宋" panose="02010600040101010101" pitchFamily="2" charset="-122"/>
                <a:ea typeface="华文中宋" panose="02010600040101010101" pitchFamily="2" charset="-122"/>
                <a:sym typeface="+mn-ea"/>
              </a:rPr>
              <a:t>&gt;f</a:t>
            </a:r>
            <a:r>
              <a:rPr lang="zh-CN" altLang="en-US" sz="2400" b="1" dirty="0">
                <a:solidFill>
                  <a:srgbClr val="000066"/>
                </a:solidFill>
                <a:latin typeface="华文中宋" panose="02010600040101010101" pitchFamily="2" charset="-122"/>
                <a:ea typeface="华文中宋" panose="02010600040101010101" pitchFamily="2" charset="-122"/>
                <a:sym typeface="+mn-ea"/>
              </a:rPr>
              <a:t>时</a:t>
            </a:r>
            <a:endParaRPr lang="en-US" altLang="zh-CN" sz="2400" b="1" dirty="0">
              <a:solidFill>
                <a:srgbClr val="000066"/>
              </a:solidFill>
              <a:latin typeface="华文中宋" panose="02010600040101010101" pitchFamily="2" charset="-122"/>
              <a:ea typeface="华文中宋" panose="02010600040101010101" pitchFamily="2" charset="-122"/>
            </a:endParaRPr>
          </a:p>
          <a:p>
            <a:pPr algn="ctr">
              <a:lnSpc>
                <a:spcPct val="150000"/>
              </a:lnSpc>
              <a:buClrTx/>
              <a:buFontTx/>
            </a:pPr>
            <a:r>
              <a:rPr lang="en-US" altLang="zh-CN" sz="2400" b="1" dirty="0">
                <a:solidFill>
                  <a:srgbClr val="000066"/>
                </a:solidFill>
                <a:latin typeface="华文中宋" panose="02010600040101010101" pitchFamily="2" charset="-122"/>
                <a:ea typeface="华文中宋" panose="02010600040101010101" pitchFamily="2" charset="-122"/>
              </a:rPr>
              <a:t>*******</a:t>
            </a:r>
            <a:r>
              <a:rPr lang="zh-CN" altLang="en-US" sz="2400" b="1" dirty="0">
                <a:solidFill>
                  <a:srgbClr val="000066"/>
                </a:solidFill>
                <a:latin typeface="华文中宋" panose="02010600040101010101" pitchFamily="2" charset="-122"/>
                <a:ea typeface="华文中宋" panose="02010600040101010101" pitchFamily="2" charset="-122"/>
              </a:rPr>
              <a:t>数据记录表</a:t>
            </a:r>
            <a:r>
              <a:rPr lang="en-US" altLang="zh-CN" sz="2400" b="1" dirty="0">
                <a:solidFill>
                  <a:srgbClr val="000066"/>
                </a:solidFill>
                <a:latin typeface="华文中宋" panose="02010600040101010101" pitchFamily="2" charset="-122"/>
                <a:ea typeface="华文中宋" panose="02010600040101010101" pitchFamily="2" charset="-122"/>
              </a:rPr>
              <a:t>       </a:t>
            </a:r>
          </a:p>
          <a:p>
            <a:pPr algn="l">
              <a:lnSpc>
                <a:spcPct val="150000"/>
              </a:lnSpc>
              <a:buClrTx/>
              <a:buFontTx/>
            </a:pPr>
            <a:r>
              <a:rPr lang="en-US" altLang="zh-CN" sz="2400" b="1" dirty="0">
                <a:solidFill>
                  <a:srgbClr val="000066"/>
                </a:solidFill>
                <a:latin typeface="华文中宋" panose="02010600040101010101" pitchFamily="2" charset="-122"/>
                <a:ea typeface="华文中宋" panose="02010600040101010101" pitchFamily="2" charset="-122"/>
              </a:rPr>
              <a:t> f=****Hz</a:t>
            </a:r>
            <a:r>
              <a:rPr lang="zh-CN" altLang="en-US" sz="2400" b="1" dirty="0">
                <a:solidFill>
                  <a:srgbClr val="000066"/>
                </a:solidFill>
                <a:latin typeface="华文中宋" panose="02010600040101010101" pitchFamily="2" charset="-122"/>
                <a:ea typeface="华文中宋" panose="02010600040101010101" pitchFamily="2" charset="-122"/>
              </a:rPr>
              <a:t>或</a:t>
            </a:r>
            <a:r>
              <a:rPr lang="en-US" altLang="zh-CN" sz="2400" b="1" dirty="0">
                <a:solidFill>
                  <a:srgbClr val="000066"/>
                </a:solidFill>
                <a:latin typeface="华文中宋" panose="02010600040101010101" pitchFamily="2" charset="-122"/>
                <a:ea typeface="华文中宋" panose="02010600040101010101" pitchFamily="2" charset="-122"/>
              </a:rPr>
              <a:t> f=</a:t>
            </a:r>
            <a:r>
              <a:rPr lang="en-US" altLang="en-US" sz="2400" b="1" dirty="0" err="1">
                <a:solidFill>
                  <a:srgbClr val="000066"/>
                </a:solidFill>
                <a:latin typeface="+mn-ea"/>
                <a:sym typeface="+mn-ea"/>
              </a:rPr>
              <a:t>Δf</a:t>
            </a:r>
            <a:r>
              <a:rPr lang="zh-CN" altLang="en-US" sz="2400" b="1" dirty="0">
                <a:solidFill>
                  <a:srgbClr val="000066"/>
                </a:solidFill>
                <a:latin typeface="+mn-ea"/>
                <a:sym typeface="+mn-ea"/>
              </a:rPr>
              <a:t>正</a:t>
            </a:r>
            <a:r>
              <a:rPr lang="en-US" altLang="zh-CN" sz="2400" b="1" dirty="0">
                <a:solidFill>
                  <a:srgbClr val="000066"/>
                </a:solidFill>
                <a:latin typeface="+mn-ea"/>
                <a:sym typeface="+mn-ea"/>
              </a:rPr>
              <a:t>-</a:t>
            </a:r>
            <a:r>
              <a:rPr lang="en-US" altLang="en-US" sz="2400" b="1" dirty="0" err="1">
                <a:solidFill>
                  <a:srgbClr val="000066"/>
                </a:solidFill>
                <a:latin typeface="+mn-ea"/>
                <a:sym typeface="+mn-ea"/>
              </a:rPr>
              <a:t>Δf,</a:t>
            </a:r>
            <a:r>
              <a:rPr lang="zh-CN" altLang="en-US" sz="2400" b="1" dirty="0" err="1">
                <a:solidFill>
                  <a:srgbClr val="000066"/>
                </a:solidFill>
                <a:latin typeface="+mn-ea"/>
                <a:sym typeface="+mn-ea"/>
              </a:rPr>
              <a:t>根据误差大小选择</a:t>
            </a:r>
            <a:endParaRPr lang="zh-CN" altLang="en-US" sz="2400" b="1" dirty="0" err="1">
              <a:solidFill>
                <a:srgbClr val="000066"/>
              </a:solidFill>
              <a:latin typeface="+mn-ea"/>
              <a:ea typeface="华文中宋" panose="02010600040101010101" pitchFamily="2" charset="-122"/>
              <a:sym typeface="+mn-ea"/>
            </a:endParaRPr>
          </a:p>
        </p:txBody>
      </p:sp>
      <p:graphicFrame>
        <p:nvGraphicFramePr>
          <p:cNvPr id="9" name="表格 8"/>
          <p:cNvGraphicFramePr>
            <a:graphicFrameLocks noGrp="1"/>
          </p:cNvGraphicFramePr>
          <p:nvPr>
            <p:custDataLst>
              <p:tags r:id="rId1"/>
            </p:custDataLst>
            <p:extLst>
              <p:ext uri="{D42A27DB-BD31-4B8C-83A1-F6EECF244321}">
                <p14:modId xmlns:p14="http://schemas.microsoft.com/office/powerpoint/2010/main" val="3044470691"/>
              </p:ext>
            </p:extLst>
          </p:nvPr>
        </p:nvGraphicFramePr>
        <p:xfrm>
          <a:off x="552400" y="3241816"/>
          <a:ext cx="7704137" cy="2705459"/>
        </p:xfrm>
        <a:graphic>
          <a:graphicData uri="http://schemas.openxmlformats.org/drawingml/2006/table">
            <a:tbl>
              <a:tblPr/>
              <a:tblGrid>
                <a:gridCol w="736752">
                  <a:extLst>
                    <a:ext uri="{9D8B030D-6E8A-4147-A177-3AD203B41FA5}">
                      <a16:colId xmlns:a16="http://schemas.microsoft.com/office/drawing/2014/main" val="20000"/>
                    </a:ext>
                  </a:extLst>
                </a:gridCol>
                <a:gridCol w="736751">
                  <a:extLst>
                    <a:ext uri="{9D8B030D-6E8A-4147-A177-3AD203B41FA5}">
                      <a16:colId xmlns:a16="http://schemas.microsoft.com/office/drawing/2014/main" val="20001"/>
                    </a:ext>
                  </a:extLst>
                </a:gridCol>
                <a:gridCol w="1046024">
                  <a:extLst>
                    <a:ext uri="{9D8B030D-6E8A-4147-A177-3AD203B41FA5}">
                      <a16:colId xmlns:a16="http://schemas.microsoft.com/office/drawing/2014/main" val="20002"/>
                    </a:ext>
                  </a:extLst>
                </a:gridCol>
                <a:gridCol w="1046024">
                  <a:extLst>
                    <a:ext uri="{9D8B030D-6E8A-4147-A177-3AD203B41FA5}">
                      <a16:colId xmlns:a16="http://schemas.microsoft.com/office/drawing/2014/main" val="20003"/>
                    </a:ext>
                  </a:extLst>
                </a:gridCol>
                <a:gridCol w="891388">
                  <a:extLst>
                    <a:ext uri="{9D8B030D-6E8A-4147-A177-3AD203B41FA5}">
                      <a16:colId xmlns:a16="http://schemas.microsoft.com/office/drawing/2014/main" val="20004"/>
                    </a:ext>
                  </a:extLst>
                </a:gridCol>
                <a:gridCol w="1655434">
                  <a:extLst>
                    <a:ext uri="{9D8B030D-6E8A-4147-A177-3AD203B41FA5}">
                      <a16:colId xmlns:a16="http://schemas.microsoft.com/office/drawing/2014/main" val="20005"/>
                    </a:ext>
                  </a:extLst>
                </a:gridCol>
                <a:gridCol w="1591764">
                  <a:extLst>
                    <a:ext uri="{9D8B030D-6E8A-4147-A177-3AD203B41FA5}">
                      <a16:colId xmlns:a16="http://schemas.microsoft.com/office/drawing/2014/main" val="20006"/>
                    </a:ext>
                  </a:extLst>
                </a:gridCol>
              </a:tblGrid>
              <a:tr h="445558">
                <a:tc>
                  <a:txBody>
                    <a:bodyPr/>
                    <a:lstStyle/>
                    <a:p>
                      <a:pPr algn="ctr">
                        <a:lnSpc>
                          <a:spcPct val="120000"/>
                        </a:lnSpc>
                        <a:spcAft>
                          <a:spcPts val="0"/>
                        </a:spcAft>
                      </a:pPr>
                      <a:r>
                        <a:rPr lang="en-US" altLang="en-US" sz="1400" b="1" kern="1200" dirty="0">
                          <a:solidFill>
                            <a:srgbClr val="000066"/>
                          </a:solidFill>
                          <a:latin typeface="+mn-ea"/>
                          <a:ea typeface="宋体" panose="02010600030101010101" pitchFamily="2" charset="-122"/>
                          <a:cs typeface="+mn-cs"/>
                        </a:rPr>
                        <a:t>V</a:t>
                      </a:r>
                      <a:r>
                        <a:rPr lang="en-US" altLang="zh-CN" sz="1400" b="1" kern="1200" dirty="0">
                          <a:solidFill>
                            <a:srgbClr val="000066"/>
                          </a:solidFill>
                          <a:latin typeface="+mn-ea"/>
                          <a:ea typeface="宋体" panose="02010600030101010101" pitchFamily="2" charset="-122"/>
                          <a:cs typeface="+mn-cs"/>
                        </a:rPr>
                        <a:t>r</a:t>
                      </a:r>
                      <a:r>
                        <a:rPr lang="en-US" altLang="en-US" sz="1400" b="1" kern="1200" dirty="0">
                          <a:solidFill>
                            <a:srgbClr val="000066"/>
                          </a:solidFill>
                          <a:latin typeface="+mn-ea"/>
                          <a:ea typeface="宋体" panose="02010600030101010101" pitchFamily="2" charset="-122"/>
                          <a:cs typeface="+mn-cs"/>
                        </a:rPr>
                        <a:t>(m/s)</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r>
                        <a:rPr lang="en-US" altLang="zh-CN" sz="1400" b="1" kern="1200" dirty="0">
                          <a:solidFill>
                            <a:srgbClr val="000066"/>
                          </a:solidFill>
                          <a:latin typeface="+mn-ea"/>
                          <a:ea typeface="宋体" panose="02010600030101010101" pitchFamily="2" charset="-122"/>
                          <a:cs typeface="+mn-cs"/>
                        </a:rPr>
                        <a:t>f</a:t>
                      </a:r>
                      <a:r>
                        <a:rPr lang="zh-CN" altLang="en-US" sz="1400" b="1" dirty="0">
                          <a:solidFill>
                            <a:srgbClr val="000066"/>
                          </a:solidFill>
                          <a:latin typeface="+mn-ea"/>
                          <a:ea typeface="宋体" panose="02010600030101010101" pitchFamily="2" charset="-122"/>
                          <a:sym typeface="+mn-ea"/>
                        </a:rPr>
                        <a:t>正</a:t>
                      </a:r>
                      <a:r>
                        <a:rPr lang="en-US" altLang="en-US" sz="1400" b="1" dirty="0">
                          <a:solidFill>
                            <a:srgbClr val="000066"/>
                          </a:solidFill>
                          <a:latin typeface="+mn-ea"/>
                          <a:ea typeface="宋体" panose="02010600030101010101" pitchFamily="2" charset="-122"/>
                          <a:sym typeface="+mn-ea"/>
                        </a:rPr>
                        <a:t>(Hz)</a:t>
                      </a:r>
                      <a:endParaRPr lang="zh-CN" altLang="en-US" sz="1400" b="1" kern="1200" dirty="0">
                        <a:solidFill>
                          <a:srgbClr val="000066"/>
                        </a:solidFill>
                        <a:latin typeface="+mn-ea"/>
                        <a:ea typeface="宋体" panose="02010600030101010101" pitchFamily="2" charset="-122"/>
                        <a:cs typeface="+mn-cs"/>
                        <a:sym typeface="+mn-ea"/>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正</a:t>
                      </a:r>
                      <a:r>
                        <a:rPr lang="en-US" altLang="en-US" sz="1400" b="1" kern="1200" dirty="0">
                          <a:solidFill>
                            <a:srgbClr val="000066"/>
                          </a:solidFill>
                          <a:latin typeface="+mn-ea"/>
                          <a:ea typeface="宋体" panose="02010600030101010101" pitchFamily="2" charset="-122"/>
                          <a:cs typeface="+mn-cs"/>
                        </a:rPr>
                        <a:t>(Hz)</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r>
                        <a:rPr lang="en-US" altLang="zh-CN" sz="1400" b="1" kern="1200" dirty="0">
                          <a:solidFill>
                            <a:srgbClr val="000066"/>
                          </a:solidFill>
                          <a:latin typeface="+mn-ea"/>
                          <a:ea typeface="宋体" panose="02010600030101010101" pitchFamily="2" charset="-122"/>
                          <a:cs typeface="+mn-cs"/>
                        </a:rPr>
                        <a:t>f</a:t>
                      </a:r>
                      <a:r>
                        <a:rPr lang="zh-CN" altLang="en-US" sz="1400" b="1" dirty="0">
                          <a:solidFill>
                            <a:srgbClr val="000066"/>
                          </a:solidFill>
                          <a:latin typeface="+mn-ea"/>
                          <a:ea typeface="宋体" panose="02010600030101010101" pitchFamily="2" charset="-122"/>
                          <a:sym typeface="+mn-ea"/>
                        </a:rPr>
                        <a:t>反</a:t>
                      </a:r>
                      <a:r>
                        <a:rPr lang="en-US" altLang="en-US" sz="1400" b="1" dirty="0">
                          <a:solidFill>
                            <a:srgbClr val="000066"/>
                          </a:solidFill>
                          <a:latin typeface="+mn-ea"/>
                          <a:ea typeface="宋体" panose="02010600030101010101" pitchFamily="2" charset="-122"/>
                          <a:sym typeface="+mn-ea"/>
                        </a:rPr>
                        <a:t>(Hz)</a:t>
                      </a:r>
                      <a:endParaRPr lang="zh-CN" altLang="en-US" sz="1400" b="1" kern="1200" dirty="0">
                        <a:solidFill>
                          <a:srgbClr val="000066"/>
                        </a:solidFill>
                        <a:latin typeface="+mn-ea"/>
                        <a:ea typeface="宋体" panose="02010600030101010101" pitchFamily="2" charset="-122"/>
                        <a:cs typeface="+mn-cs"/>
                        <a:sym typeface="+mn-ea"/>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zh-CN" altLang="en-US" sz="1400" b="1" kern="1200" dirty="0">
                          <a:solidFill>
                            <a:srgbClr val="000066"/>
                          </a:solidFill>
                          <a:latin typeface="+mn-ea"/>
                          <a:ea typeface="宋体" panose="02010600030101010101" pitchFamily="2" charset="-122"/>
                          <a:cs typeface="+mn-cs"/>
                        </a:rPr>
                        <a:t>反</a:t>
                      </a:r>
                      <a:r>
                        <a:rPr lang="en-US" altLang="en-US" sz="1400" b="1" kern="1200" dirty="0">
                          <a:solidFill>
                            <a:srgbClr val="000066"/>
                          </a:solidFill>
                          <a:latin typeface="+mn-ea"/>
                          <a:ea typeface="宋体" panose="02010600030101010101" pitchFamily="2" charset="-122"/>
                          <a:cs typeface="+mn-cs"/>
                        </a:rPr>
                        <a:t>(Hz)</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err="1">
                          <a:solidFill>
                            <a:srgbClr val="000066"/>
                          </a:solidFill>
                          <a:latin typeface="+mn-ea"/>
                          <a:ea typeface="宋体" panose="02010600030101010101" pitchFamily="2" charset="-122"/>
                          <a:cs typeface="+mn-cs"/>
                        </a:rPr>
                        <a:t>Δf</a:t>
                      </a:r>
                      <a:r>
                        <a:rPr lang="en-US" altLang="en-US"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f</a:t>
                      </a:r>
                      <a:r>
                        <a:rPr lang="zh-CN" altLang="en-US" sz="1400" b="1" kern="1200" dirty="0">
                          <a:solidFill>
                            <a:srgbClr val="000066"/>
                          </a:solidFill>
                          <a:latin typeface="+mn-ea"/>
                          <a:ea typeface="宋体" panose="02010600030101010101" pitchFamily="2" charset="-122"/>
                          <a:cs typeface="+mn-cs"/>
                        </a:rPr>
                        <a:t>正</a:t>
                      </a:r>
                      <a:r>
                        <a:rPr lang="en-US" altLang="zh-CN"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f</a:t>
                      </a:r>
                      <a:r>
                        <a:rPr lang="zh-CN" altLang="en-US" sz="1400" b="1" kern="1200" dirty="0">
                          <a:solidFill>
                            <a:srgbClr val="000066"/>
                          </a:solidFill>
                          <a:latin typeface="+mn-ea"/>
                          <a:ea typeface="宋体" panose="02010600030101010101" pitchFamily="2" charset="-122"/>
                          <a:cs typeface="+mn-cs"/>
                        </a:rPr>
                        <a:t>反</a:t>
                      </a:r>
                      <a:r>
                        <a:rPr lang="en-US" altLang="en-US" sz="1400" b="1" kern="1200" dirty="0">
                          <a:solidFill>
                            <a:srgbClr val="000066"/>
                          </a:solidFill>
                          <a:latin typeface="+mn-ea"/>
                          <a:ea typeface="宋体" panose="02010600030101010101" pitchFamily="2" charset="-122"/>
                          <a:cs typeface="+mn-cs"/>
                        </a:rPr>
                        <a:t>)/2</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altLang="en-US" sz="1400" b="1" kern="1200" dirty="0">
                          <a:solidFill>
                            <a:srgbClr val="000066"/>
                          </a:solidFill>
                          <a:latin typeface="+mn-ea"/>
                          <a:ea typeface="宋体" panose="02010600030101010101" pitchFamily="2" charset="-122"/>
                          <a:cs typeface="+mn-cs"/>
                        </a:rPr>
                        <a:t>V=</a:t>
                      </a:r>
                      <a:r>
                        <a:rPr lang="en-US" altLang="en-US" sz="1400" b="1" kern="1200" dirty="0" err="1">
                          <a:solidFill>
                            <a:srgbClr val="000066"/>
                          </a:solidFill>
                          <a:latin typeface="+mn-ea"/>
                          <a:ea typeface="宋体" panose="02010600030101010101" pitchFamily="2" charset="-122"/>
                          <a:cs typeface="+mn-cs"/>
                        </a:rPr>
                        <a:t>f×Vr</a:t>
                      </a:r>
                      <a:r>
                        <a:rPr lang="en-US" altLang="en-US" sz="1400" b="1" kern="1200" dirty="0">
                          <a:solidFill>
                            <a:srgbClr val="000066"/>
                          </a:solidFill>
                          <a:latin typeface="+mn-ea"/>
                          <a:ea typeface="宋体" panose="02010600030101010101" pitchFamily="2" charset="-122"/>
                          <a:cs typeface="+mn-cs"/>
                        </a:rPr>
                        <a:t>/</a:t>
                      </a:r>
                      <a:r>
                        <a:rPr lang="en-US" altLang="en-US" sz="1400" b="1" kern="1200" dirty="0" err="1">
                          <a:solidFill>
                            <a:srgbClr val="000066"/>
                          </a:solidFill>
                          <a:latin typeface="+mn-ea"/>
                          <a:ea typeface="宋体" panose="02010600030101010101" pitchFamily="2" charset="-122"/>
                          <a:cs typeface="+mn-cs"/>
                        </a:rPr>
                        <a:t>Δf</a:t>
                      </a:r>
                      <a:r>
                        <a:rPr lang="en-US" altLang="en-US" sz="1400" b="1" kern="1200" dirty="0">
                          <a:solidFill>
                            <a:srgbClr val="000066"/>
                          </a:solidFill>
                          <a:latin typeface="+mn-ea"/>
                          <a:ea typeface="宋体" panose="02010600030101010101" pitchFamily="2" charset="-122"/>
                          <a:cs typeface="+mn-cs"/>
                        </a:rPr>
                        <a:t>(m/s)</a:t>
                      </a:r>
                      <a:endParaRPr lang="zh-CN" altLang="en-US" sz="1400" b="1" kern="1200" dirty="0">
                        <a:solidFill>
                          <a:srgbClr val="000066"/>
                        </a:solidFill>
                        <a:latin typeface="+mn-ea"/>
                        <a:ea typeface="宋体" panose="02010600030101010101" pitchFamily="2" charset="-122"/>
                        <a:cs typeface="+mn-cs"/>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5135">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5558">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5558">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buNone/>
                      </a:pPr>
                      <a:endParaRPr lang="zh-CN" altLang="en-US"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1000" kern="100" dirty="0">
                        <a:latin typeface="Times New Roman" panose="02020603050405020304"/>
                        <a:ea typeface="宋体" panose="02010600030101010101" pitchFamily="2" charset="-122"/>
                        <a:cs typeface="Times New Roman" panose="02020603050405020304"/>
                      </a:endParaRPr>
                    </a:p>
                  </a:txBody>
                  <a:tcPr marL="68574" marR="6857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p:nvPr/>
        </p:nvSpPr>
        <p:spPr>
          <a:xfrm>
            <a:off x="233363" y="115888"/>
            <a:ext cx="6138862" cy="579437"/>
          </a:xfrm>
          <a:prstGeom prst="rect">
            <a:avLst/>
          </a:prstGeom>
          <a:noFill/>
          <a:ln w="9525">
            <a:noFill/>
          </a:ln>
        </p:spPr>
        <p:txBody>
          <a:bodyPr>
            <a:spAutoFit/>
          </a:bodyPr>
          <a:lstStyle/>
          <a:p>
            <a:pPr eaLnBrk="1" hangingPunct="1"/>
            <a:r>
              <a:rPr lang="zh-CN" altLang="en-US" sz="3200" b="1" dirty="0">
                <a:solidFill>
                  <a:srgbClr val="FF0000"/>
                </a:solidFill>
                <a:latin typeface="华文中宋" panose="02010600040101010101" pitchFamily="2" charset="-122"/>
                <a:ea typeface="华文中宋" panose="02010600040101010101" pitchFamily="2" charset="-122"/>
              </a:rPr>
              <a:t>四 实验内容和步骤</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sp>
        <p:nvSpPr>
          <p:cNvPr id="43011" name="Rectangle 3"/>
          <p:cNvSpPr>
            <a:spLocks noChangeArrowheads="1"/>
          </p:cNvSpPr>
          <p:nvPr/>
        </p:nvSpPr>
        <p:spPr bwMode="auto">
          <a:xfrm>
            <a:off x="0" y="0"/>
            <a:ext cx="9144000" cy="45720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012" name="Rectangle 4"/>
          <p:cNvSpPr>
            <a:spLocks noChangeArrowheads="1"/>
          </p:cNvSpPr>
          <p:nvPr/>
        </p:nvSpPr>
        <p:spPr bwMode="auto">
          <a:xfrm>
            <a:off x="0" y="847725"/>
            <a:ext cx="9144000" cy="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TextBox 8"/>
          <p:cNvSpPr txBox="1"/>
          <p:nvPr/>
        </p:nvSpPr>
        <p:spPr>
          <a:xfrm>
            <a:off x="928688" y="5143500"/>
            <a:ext cx="7286625" cy="923925"/>
          </a:xfrm>
          <a:prstGeom prst="rect">
            <a:avLst/>
          </a:prstGeom>
          <a:noFill/>
        </p:spPr>
        <p:txBody>
          <a:bodyPr>
            <a:spAutoFit/>
          </a:bodyPr>
          <a:lstStyle/>
          <a:p>
            <a:pPr marR="0" defTabSz="914400" eaLnBrk="1" hangingPunct="1">
              <a:lnSpc>
                <a:spcPct val="150000"/>
              </a:lnSpc>
              <a:buClrTx/>
              <a:buSzTx/>
              <a:buFontTx/>
              <a:buNone/>
              <a:defRPr/>
            </a:pPr>
            <a:r>
              <a:rPr kumimoji="0" lang="zh-CN" altLang="en-US" b="1" kern="1200" cap="none" spc="0" normalizeH="0" baseline="0" noProof="0" dirty="0">
                <a:solidFill>
                  <a:srgbClr val="000066"/>
                </a:solidFill>
                <a:latin typeface="+mn-ea"/>
                <a:ea typeface="宋体" panose="02010600030101010101" pitchFamily="2" charset="-122"/>
                <a:cs typeface="+mn-cs"/>
              </a:rPr>
              <a:t>注意：由于系统的测频精度为</a:t>
            </a:r>
            <a:r>
              <a:rPr kumimoji="0" lang="en-US" altLang="en-US" b="1" kern="1200" cap="none" spc="0" normalizeH="0" baseline="0" noProof="0" dirty="0">
                <a:solidFill>
                  <a:srgbClr val="000066"/>
                </a:solidFill>
                <a:latin typeface="+mn-ea"/>
                <a:ea typeface="宋体" panose="02010600030101010101" pitchFamily="2" charset="-122"/>
                <a:cs typeface="+mn-cs"/>
              </a:rPr>
              <a:t>1Hz</a:t>
            </a:r>
            <a:r>
              <a:rPr kumimoji="0" lang="zh-CN" altLang="en-US" b="1" kern="1200" cap="none" spc="0" normalizeH="0" baseline="0" noProof="0" dirty="0">
                <a:solidFill>
                  <a:srgbClr val="000066"/>
                </a:solidFill>
                <a:latin typeface="+mn-ea"/>
                <a:ea typeface="宋体" panose="02010600030101010101" pitchFamily="2" charset="-122"/>
                <a:cs typeface="+mn-cs"/>
              </a:rPr>
              <a:t>，所以低速测量时，多普勒效应的相对误差较大</a:t>
            </a:r>
          </a:p>
        </p:txBody>
      </p:sp>
      <mc:AlternateContent xmlns:mc="http://schemas.openxmlformats.org/markup-compatibility/2006">
        <mc:Choice xmlns:a14="http://schemas.microsoft.com/office/drawing/2010/main" Requires="a14">
          <p:sp>
            <p:nvSpPr>
              <p:cNvPr id="14342" name="Object 5"/>
              <p:cNvSpPr txBox="1"/>
              <p:nvPr/>
            </p:nvSpPr>
            <p:spPr>
              <a:xfrm>
                <a:off x="2699792" y="2261513"/>
                <a:ext cx="2905125" cy="750888"/>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𝑉</m:t>
                          </m:r>
                        </m:e>
                      </m:ba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𝑉</m:t>
                          </m:r>
                          <m:sPre>
                            <m:sPrePr>
                              <m:ctrlPr>
                                <a:rPr lang="zh-CN" altLang="en-US" i="1">
                                  <a:solidFill>
                                    <a:srgbClr val="000000"/>
                                  </a:solidFill>
                                  <a:latin typeface="Cambria Math" panose="02040503050406030204" pitchFamily="18" charset="0"/>
                                </a:rPr>
                              </m:ctrlPr>
                            </m:sPrePr>
                            <m:sub>
                              <m:r>
                                <a:rPr lang="zh-CN" altLang="en-US" i="1">
                                  <a:solidFill>
                                    <a:srgbClr val="000000"/>
                                  </a:solidFill>
                                  <a:latin typeface="Cambria Math" panose="02040503050406030204" pitchFamily="18" charset="0"/>
                                </a:rPr>
                                <m:t>3</m:t>
                              </m:r>
                            </m:sub>
                            <m:sup/>
                            <m:e>
                              <m:r>
                                <a:rPr lang="zh-CN" altLang="en-US" i="1">
                                  <a:solidFill>
                                    <a:srgbClr val="000000"/>
                                  </a:solidFill>
                                  <a:latin typeface="Cambria Math" panose="02040503050406030204" pitchFamily="18" charset="0"/>
                                </a:rPr>
                                <m:t>+</m:t>
                              </m:r>
                            </m:e>
                          </m:sPr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𝑉</m:t>
                              </m:r>
                            </m:e>
                            <m:sub>
                              <m:r>
                                <a:rPr lang="zh-CN" altLang="en-US" i="1">
                                  <a:solidFill>
                                    <a:srgbClr val="000000"/>
                                  </a:solidFill>
                                  <a:latin typeface="Cambria Math" panose="02040503050406030204" pitchFamily="18" charset="0"/>
                                </a:rPr>
                                <m:t>5</m:t>
                              </m:r>
                            </m:sub>
                          </m:sSub>
                        </m:num>
                        <m:den>
                          <m:r>
                            <a:rPr lang="zh-CN" altLang="en-US" i="1">
                              <a:solidFill>
                                <a:srgbClr val="000000"/>
                              </a:solidFill>
                              <a:latin typeface="Cambria Math" panose="02040503050406030204" pitchFamily="18" charset="0"/>
                            </a:rPr>
                            <m:t>5</m:t>
                          </m:r>
                        </m:den>
                      </m:f>
                    </m:oMath>
                  </m:oMathPara>
                </a14:m>
                <a:endParaRPr lang="zh-CN" altLang="en-US" dirty="0"/>
              </a:p>
            </p:txBody>
          </p:sp>
        </mc:Choice>
        <mc:Fallback>
          <p:sp>
            <p:nvSpPr>
              <p:cNvPr id="14342" name="Object 5"/>
              <p:cNvSpPr txBox="1">
                <a:spLocks noRot="1" noChangeAspect="1" noMove="1" noResize="1" noEditPoints="1" noAdjustHandles="1" noChangeArrowheads="1" noChangeShapeType="1" noTextEdit="1"/>
              </p:cNvSpPr>
              <p:nvPr/>
            </p:nvSpPr>
            <p:spPr>
              <a:xfrm>
                <a:off x="2699792" y="2261513"/>
                <a:ext cx="2905125" cy="750888"/>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343" name="Object 6"/>
              <p:cNvSpPr txBox="1"/>
              <p:nvPr/>
            </p:nvSpPr>
            <p:spPr>
              <a:xfrm>
                <a:off x="3714750" y="3155950"/>
                <a:ext cx="1452563" cy="101600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𝛿</m:t>
                          </m:r>
                        </m:e>
                      </m:ba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𝑉</m:t>
                              </m:r>
                            </m:e>
                          </m:ba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den>
                      </m:f>
                    </m:oMath>
                  </m:oMathPara>
                </a14:m>
                <a:endParaRPr lang="zh-CN" altLang="en-US" dirty="0"/>
              </a:p>
            </p:txBody>
          </p:sp>
        </mc:Choice>
        <mc:Fallback>
          <p:sp>
            <p:nvSpPr>
              <p:cNvPr id="14343" name="Object 6"/>
              <p:cNvSpPr txBox="1">
                <a:spLocks noRot="1" noChangeAspect="1" noMove="1" noResize="1" noEditPoints="1" noAdjustHandles="1" noChangeArrowheads="1" noChangeShapeType="1" noTextEdit="1"/>
              </p:cNvSpPr>
              <p:nvPr/>
            </p:nvSpPr>
            <p:spPr>
              <a:xfrm>
                <a:off x="3714750" y="3155950"/>
                <a:ext cx="1452563" cy="1016000"/>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2" name="矩形 11"/>
          <p:cNvSpPr/>
          <p:nvPr/>
        </p:nvSpPr>
        <p:spPr>
          <a:xfrm>
            <a:off x="233363" y="1214438"/>
            <a:ext cx="1987550" cy="638175"/>
          </a:xfrm>
          <a:prstGeom prst="rect">
            <a:avLst/>
          </a:prstGeom>
        </p:spPr>
        <p:txBody>
          <a:bodyPr wrap="none">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0066"/>
                </a:solidFill>
                <a:effectLst/>
                <a:uLnTx/>
                <a:uFillTx/>
                <a:latin typeface="+mn-ea"/>
                <a:ea typeface="宋体" panose="02010600030101010101" pitchFamily="2" charset="-122"/>
                <a:cs typeface="+mn-cs"/>
              </a:rPr>
              <a:t>数据处理：</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p:nvPr/>
        </p:nvSpPr>
        <p:spPr>
          <a:xfrm>
            <a:off x="233363" y="115888"/>
            <a:ext cx="7377112" cy="954087"/>
          </a:xfrm>
          <a:prstGeom prst="rect">
            <a:avLst/>
          </a:prstGeom>
          <a:noFill/>
          <a:ln w="9525">
            <a:noFill/>
          </a:ln>
        </p:spPr>
        <p:txBody>
          <a:bodyPr wrap="squar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四 实验步骤及数据记录</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4.2 </a:t>
            </a:r>
            <a:r>
              <a:rPr lang="zh-CN" altLang="en-US" sz="2400" b="1" dirty="0">
                <a:solidFill>
                  <a:srgbClr val="006666"/>
                </a:solidFill>
                <a:latin typeface="微软雅黑" panose="020B0503020204020204" pitchFamily="34" charset="-122"/>
                <a:ea typeface="微软雅黑" panose="020B0503020204020204" pitchFamily="34" charset="-122"/>
              </a:rPr>
              <a:t>相位法测声速</a:t>
            </a:r>
            <a:endParaRPr lang="en-US" altLang="zh-CN" sz="2400" b="1" dirty="0">
              <a:solidFill>
                <a:srgbClr val="006666"/>
              </a:solidFill>
              <a:latin typeface="微软雅黑" panose="020B0503020204020204" pitchFamily="34" charset="-122"/>
              <a:ea typeface="微软雅黑" panose="020B0503020204020204" pitchFamily="34" charset="-122"/>
            </a:endParaRPr>
          </a:p>
          <a:p>
            <a:endParaRPr lang="en-US" altLang="zh-CN" sz="2400" b="1" dirty="0">
              <a:solidFill>
                <a:srgbClr val="FF0000"/>
              </a:solidFill>
              <a:latin typeface="华文中宋" panose="02010600040101010101" pitchFamily="2" charset="-122"/>
              <a:ea typeface="华文中宋" panose="02010600040101010101" pitchFamily="2" charset="-122"/>
            </a:endParaRPr>
          </a:p>
        </p:txBody>
      </p:sp>
      <p:sp>
        <p:nvSpPr>
          <p:cNvPr id="22530" name="TextBox 7"/>
          <p:cNvSpPr txBox="1"/>
          <p:nvPr/>
        </p:nvSpPr>
        <p:spPr>
          <a:xfrm>
            <a:off x="428625" y="1071563"/>
            <a:ext cx="7929563" cy="4246245"/>
          </a:xfrm>
          <a:prstGeom prst="rect">
            <a:avLst/>
          </a:prstGeom>
          <a:noFill/>
          <a:ln w="9525">
            <a:noFill/>
          </a:ln>
        </p:spPr>
        <p:txBody>
          <a:bodyPr anchor="t" anchorCtr="0">
            <a:spAutoFit/>
          </a:bodyPr>
          <a:lstStyle/>
          <a:p>
            <a:pPr>
              <a:lnSpc>
                <a:spcPct val="150000"/>
              </a:lnSpc>
              <a:buClrTx/>
              <a:buFontTx/>
            </a:pPr>
            <a:r>
              <a:rPr lang="en-US" altLang="zh-CN" sz="2400" b="1" dirty="0">
                <a:solidFill>
                  <a:srgbClr val="006666"/>
                </a:solidFill>
                <a:latin typeface="微软雅黑" panose="020B0503020204020204" pitchFamily="34" charset="-122"/>
                <a:ea typeface="微软雅黑" panose="020B0503020204020204" pitchFamily="34" charset="-122"/>
              </a:rPr>
              <a:t>4.2 </a:t>
            </a:r>
            <a:r>
              <a:rPr lang="zh-CN" altLang="en-US" sz="2400" b="1" dirty="0">
                <a:solidFill>
                  <a:srgbClr val="006666"/>
                </a:solidFill>
                <a:latin typeface="微软雅黑" panose="020B0503020204020204" pitchFamily="34" charset="-122"/>
                <a:ea typeface="微软雅黑" panose="020B0503020204020204" pitchFamily="34" charset="-122"/>
              </a:rPr>
              <a:t>相位法测</a:t>
            </a:r>
            <a:r>
              <a:rPr lang="zh-CN" altLang="zh-CN" sz="2400" b="1" dirty="0">
                <a:solidFill>
                  <a:srgbClr val="006666"/>
                </a:solidFill>
                <a:latin typeface="微软雅黑" panose="020B0503020204020204" pitchFamily="34" charset="-122"/>
                <a:ea typeface="微软雅黑" panose="020B0503020204020204" pitchFamily="34" charset="-122"/>
              </a:rPr>
              <a:t>声速步骤</a:t>
            </a:r>
          </a:p>
          <a:p>
            <a:pPr>
              <a:lnSpc>
                <a:spcPct val="150000"/>
              </a:lnSpc>
              <a:buClrTx/>
              <a:buFontTx/>
            </a:pPr>
            <a:r>
              <a:rPr lang="en-US" altLang="zh-CN" sz="2800" b="1" noProof="0" dirty="0">
                <a:solidFill>
                  <a:srgbClr val="000066"/>
                </a:solidFill>
                <a:latin typeface="+mn-ea"/>
                <a:sym typeface="+mn-ea"/>
              </a:rPr>
              <a:t>c</a:t>
            </a:r>
            <a:r>
              <a:rPr lang="en-US" altLang="zh-CN" sz="2800" b="1" baseline="-25000" noProof="0" dirty="0">
                <a:solidFill>
                  <a:srgbClr val="000066"/>
                </a:solidFill>
                <a:latin typeface="+mn-ea"/>
                <a:sym typeface="+mn-ea"/>
              </a:rPr>
              <a:t>0</a:t>
            </a:r>
            <a:r>
              <a:rPr lang="en-US" altLang="zh-CN" sz="2800" b="1" noProof="0" dirty="0">
                <a:solidFill>
                  <a:srgbClr val="000066"/>
                </a:solidFill>
                <a:latin typeface="+mn-ea"/>
                <a:sym typeface="+mn-ea"/>
              </a:rPr>
              <a:t>=347m/s</a:t>
            </a:r>
            <a:r>
              <a:rPr lang="zh-CN" altLang="en-US" sz="2800" b="1" noProof="0" dirty="0">
                <a:solidFill>
                  <a:srgbClr val="000066"/>
                </a:solidFill>
                <a:latin typeface="+mn-ea"/>
                <a:sym typeface="+mn-ea"/>
              </a:rPr>
              <a:t>，</a:t>
            </a:r>
            <a:r>
              <a:rPr lang="zh-CN" altLang="en-US" sz="2800" b="1" dirty="0">
                <a:solidFill>
                  <a:srgbClr val="000066"/>
                </a:solidFill>
                <a:latin typeface="宋体" panose="02010600030101010101" pitchFamily="2" charset="-122"/>
                <a:ea typeface="宋体" panose="02010600030101010101" pitchFamily="2" charset="-122"/>
              </a:rPr>
              <a:t>换能器谐振频率</a:t>
            </a:r>
            <a:r>
              <a:rPr lang="en-US" altLang="zh-CN" sz="2800" b="1" dirty="0">
                <a:solidFill>
                  <a:srgbClr val="000066"/>
                </a:solidFill>
                <a:latin typeface="宋体" panose="02010600030101010101" pitchFamily="2" charset="-122"/>
                <a:ea typeface="宋体" panose="02010600030101010101" pitchFamily="2" charset="-122"/>
              </a:rPr>
              <a:t>f=37730Hz</a:t>
            </a:r>
            <a:r>
              <a:rPr lang="zh-CN" altLang="en-US" sz="2800" b="1" dirty="0">
                <a:solidFill>
                  <a:srgbClr val="000066"/>
                </a:solidFill>
                <a:latin typeface="宋体" panose="02010600030101010101" pitchFamily="2" charset="-122"/>
                <a:ea typeface="宋体" panose="02010600030101010101" pitchFamily="2" charset="-122"/>
              </a:rPr>
              <a:t>附近</a:t>
            </a:r>
          </a:p>
          <a:p>
            <a:pPr>
              <a:lnSpc>
                <a:spcPct val="150000"/>
              </a:lnSpc>
              <a:buClrTx/>
              <a:buFontTx/>
            </a:pPr>
            <a:r>
              <a:rPr lang="zh-CN" altLang="en-US" sz="2800" b="1" dirty="0">
                <a:solidFill>
                  <a:srgbClr val="000066"/>
                </a:solidFill>
                <a:latin typeface="宋体" panose="02010600030101010101" pitchFamily="2" charset="-122"/>
                <a:ea typeface="宋体" panose="02010600030101010101" pitchFamily="2" charset="-122"/>
              </a:rPr>
              <a:t>实验步骤：</a:t>
            </a:r>
            <a:endParaRPr lang="en-US" altLang="zh-CN" sz="2800" b="1" dirty="0">
              <a:solidFill>
                <a:srgbClr val="000066"/>
              </a:solidFill>
              <a:latin typeface="宋体" panose="02010600030101010101" pitchFamily="2" charset="-122"/>
              <a:ea typeface="宋体" panose="02010600030101010101" pitchFamily="2" charset="-122"/>
            </a:endParaRPr>
          </a:p>
          <a:p>
            <a:pPr>
              <a:lnSpc>
                <a:spcPct val="150000"/>
              </a:lnSpc>
              <a:buClrTx/>
              <a:buFontTx/>
            </a:pPr>
            <a:r>
              <a:rPr lang="en-US" altLang="zh-CN" sz="2800" b="1" dirty="0">
                <a:solidFill>
                  <a:srgbClr val="000066"/>
                </a:solidFill>
                <a:latin typeface="宋体" panose="02010600030101010101" pitchFamily="2" charset="-122"/>
                <a:ea typeface="宋体" panose="02010600030101010101" pitchFamily="2" charset="-122"/>
              </a:rPr>
              <a:t>1</a:t>
            </a:r>
            <a:r>
              <a:rPr lang="zh-CN" altLang="en-US" sz="2800" b="1" dirty="0">
                <a:solidFill>
                  <a:srgbClr val="000066"/>
                </a:solidFill>
                <a:latin typeface="宋体" panose="02010600030101010101" pitchFamily="2" charset="-122"/>
                <a:ea typeface="宋体" panose="02010600030101010101" pitchFamily="2" charset="-122"/>
              </a:rPr>
              <a:t>、按照例</a:t>
            </a:r>
            <a:r>
              <a:rPr lang="en-US" altLang="zh-CN" sz="2800" b="1" dirty="0">
                <a:solidFill>
                  <a:srgbClr val="000066"/>
                </a:solidFill>
                <a:latin typeface="宋体" panose="02010600030101010101" pitchFamily="2" charset="-122"/>
                <a:ea typeface="宋体" panose="02010600030101010101" pitchFamily="2" charset="-122"/>
              </a:rPr>
              <a:t>1</a:t>
            </a:r>
            <a:r>
              <a:rPr lang="zh-CN" altLang="en-US" sz="2800" b="1" dirty="0">
                <a:solidFill>
                  <a:srgbClr val="000066"/>
                </a:solidFill>
                <a:latin typeface="宋体" panose="02010600030101010101" pitchFamily="2" charset="-122"/>
                <a:ea typeface="宋体" panose="02010600030101010101" pitchFamily="2" charset="-122"/>
              </a:rPr>
              <a:t>的实验步骤</a:t>
            </a:r>
            <a:r>
              <a:rPr lang="en-US" altLang="zh-CN" sz="2800" b="1" dirty="0">
                <a:solidFill>
                  <a:srgbClr val="000066"/>
                </a:solidFill>
                <a:latin typeface="宋体" panose="02010600030101010101" pitchFamily="2" charset="-122"/>
                <a:ea typeface="宋体" panose="02010600030101010101" pitchFamily="2" charset="-122"/>
              </a:rPr>
              <a:t>1~4</a:t>
            </a:r>
            <a:r>
              <a:rPr lang="zh-CN" altLang="en-US" sz="2800" b="1" dirty="0">
                <a:solidFill>
                  <a:srgbClr val="000066"/>
                </a:solidFill>
                <a:latin typeface="宋体" panose="02010600030101010101" pitchFamily="2" charset="-122"/>
                <a:ea typeface="宋体" panose="02010600030101010101" pitchFamily="2" charset="-122"/>
              </a:rPr>
              <a:t>进行操作，使调谐成功。</a:t>
            </a:r>
          </a:p>
          <a:p>
            <a:pPr>
              <a:lnSpc>
                <a:spcPct val="150000"/>
              </a:lnSpc>
              <a:buClrTx/>
              <a:buFontTx/>
            </a:pPr>
            <a:r>
              <a:rPr lang="en-US" altLang="zh-CN" sz="2800" b="1" dirty="0">
                <a:solidFill>
                  <a:srgbClr val="000066"/>
                </a:solidFill>
                <a:latin typeface="宋体" panose="02010600030101010101" pitchFamily="2" charset="-122"/>
                <a:ea typeface="宋体" panose="02010600030101010101" pitchFamily="2" charset="-122"/>
              </a:rPr>
              <a:t>2</a:t>
            </a:r>
            <a:r>
              <a:rPr lang="zh-CN" altLang="en-US" sz="2800" b="1" dirty="0">
                <a:solidFill>
                  <a:srgbClr val="000066"/>
                </a:solidFill>
                <a:latin typeface="宋体" panose="02010600030101010101" pitchFamily="2" charset="-122"/>
                <a:ea typeface="宋体" panose="02010600030101010101" pitchFamily="2" charset="-122"/>
              </a:rPr>
              <a:t>、切换到“多普勒效应实验”画面进行实验，关闭导轨电源。</a:t>
            </a:r>
          </a:p>
          <a:p>
            <a:pPr>
              <a:buClrTx/>
              <a:buFontTx/>
            </a:pPr>
            <a:endParaRPr lang="zh-CN" altLang="en-US" sz="2400" b="1" dirty="0">
              <a:solidFill>
                <a:srgbClr val="006666"/>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p:nvPr/>
        </p:nvSpPr>
        <p:spPr>
          <a:xfrm>
            <a:off x="233363" y="115888"/>
            <a:ext cx="8097837" cy="584200"/>
          </a:xfrm>
          <a:prstGeom prst="rect">
            <a:avLst/>
          </a:prstGeom>
          <a:noFill/>
          <a:ln w="9525">
            <a:noFill/>
          </a:ln>
        </p:spPr>
        <p:txBody>
          <a:bodyPr wrap="square"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四 实验步骤及数据记录</a:t>
            </a:r>
            <a:r>
              <a:rPr lang="en-US" altLang="zh-CN" sz="32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4.2 </a:t>
            </a:r>
            <a:r>
              <a:rPr lang="zh-CN" altLang="en-US" sz="2400" b="1" dirty="0">
                <a:solidFill>
                  <a:srgbClr val="006666"/>
                </a:solidFill>
                <a:latin typeface="微软雅黑" panose="020B0503020204020204" pitchFamily="34" charset="-122"/>
                <a:ea typeface="微软雅黑" panose="020B0503020204020204" pitchFamily="34" charset="-122"/>
                <a:sym typeface="宋体" panose="02010600030101010101" pitchFamily="2" charset="-122"/>
              </a:rPr>
              <a:t>相位法测声速</a:t>
            </a:r>
            <a:endParaRPr lang="en-US" altLang="zh-CN" sz="2400" b="1" dirty="0">
              <a:solidFill>
                <a:srgbClr val="FF0000"/>
              </a:solidFill>
              <a:latin typeface="华文中宋" panose="02010600040101010101" pitchFamily="2" charset="-122"/>
              <a:ea typeface="华文中宋" panose="02010600040101010101" pitchFamily="2" charset="-122"/>
            </a:endParaRPr>
          </a:p>
        </p:txBody>
      </p:sp>
      <p:sp>
        <p:nvSpPr>
          <p:cNvPr id="23554" name="TextBox 7"/>
          <p:cNvSpPr txBox="1"/>
          <p:nvPr/>
        </p:nvSpPr>
        <p:spPr>
          <a:xfrm>
            <a:off x="165100" y="1508125"/>
            <a:ext cx="8727380" cy="5446395"/>
          </a:xfrm>
          <a:prstGeom prst="rect">
            <a:avLst/>
          </a:prstGeom>
          <a:noFill/>
          <a:ln w="9525">
            <a:noFill/>
          </a:ln>
        </p:spPr>
        <p:txBody>
          <a:bodyPr wrap="square" anchor="t" anchorCtr="0">
            <a:spAutoFit/>
          </a:bodyPr>
          <a:lstStyle/>
          <a:p>
            <a:pPr>
              <a:lnSpc>
                <a:spcPct val="150000"/>
              </a:lnSpc>
              <a:buClrTx/>
              <a:buFontTx/>
            </a:pPr>
            <a:r>
              <a:rPr lang="zh-CN" altLang="en-US" sz="2400" b="1" dirty="0">
                <a:solidFill>
                  <a:srgbClr val="000066"/>
                </a:solidFill>
                <a:latin typeface="宋体" panose="02010600030101010101" pitchFamily="2" charset="-122"/>
                <a:ea typeface="宋体" panose="02010600030101010101" pitchFamily="2" charset="-122"/>
              </a:rPr>
              <a:t>    将示波器打到“</a:t>
            </a:r>
            <a:r>
              <a:rPr lang="en-US" altLang="zh-CN" sz="2400" b="1" dirty="0">
                <a:solidFill>
                  <a:srgbClr val="000066"/>
                </a:solidFill>
                <a:latin typeface="宋体" panose="02010600030101010101" pitchFamily="2" charset="-122"/>
                <a:ea typeface="宋体" panose="02010600030101010101" pitchFamily="2" charset="-122"/>
              </a:rPr>
              <a:t>X-Y</a:t>
            </a:r>
            <a:r>
              <a:rPr lang="zh-CN" altLang="en-US" sz="2400" b="1" dirty="0">
                <a:solidFill>
                  <a:srgbClr val="000066"/>
                </a:solidFill>
                <a:latin typeface="宋体" panose="02010600030101010101" pitchFamily="2" charset="-122"/>
                <a:ea typeface="宋体" panose="02010600030101010101" pitchFamily="2" charset="-122"/>
              </a:rPr>
              <a:t>”方式，手动转动步进电机上的滚花帽使载接收换能器的小车缓慢移动，使李萨茹图显示一条斜线</a:t>
            </a:r>
            <a:r>
              <a:rPr lang="en-US" altLang="zh-CN" sz="2400" b="1" dirty="0">
                <a:solidFill>
                  <a:srgbClr val="000066"/>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一三或二四象限</a:t>
            </a:r>
            <a:r>
              <a:rPr lang="en-US" altLang="zh-CN" sz="2400" b="1" dirty="0">
                <a:solidFill>
                  <a:srgbClr val="000066"/>
                </a:solidFill>
                <a:latin typeface="宋体" panose="02010600030101010101" pitchFamily="2" charset="-122"/>
                <a:ea typeface="宋体" panose="02010600030101010101" pitchFamily="2" charset="-122"/>
              </a:rPr>
              <a:t>)</a:t>
            </a:r>
            <a:r>
              <a:rPr lang="zh-CN" altLang="en-US" sz="2400" b="1" dirty="0">
                <a:solidFill>
                  <a:srgbClr val="000066"/>
                </a:solidFill>
                <a:latin typeface="宋体" panose="02010600030101010101" pitchFamily="2" charset="-122"/>
                <a:ea typeface="宋体" panose="02010600030101010101" pitchFamily="2" charset="-122"/>
              </a:rPr>
              <a:t>，记录下此位置</a:t>
            </a:r>
            <a:r>
              <a:rPr lang="en-US" altLang="zh-CN" sz="2400" b="1" i="1" dirty="0">
                <a:solidFill>
                  <a:srgbClr val="000066"/>
                </a:solidFill>
                <a:latin typeface="Times New Roman" panose="02020603050405020304" pitchFamily="18" charset="0"/>
                <a:ea typeface="宋体" panose="02010600030101010101" pitchFamily="2" charset="-122"/>
              </a:rPr>
              <a:t>L</a:t>
            </a:r>
            <a:r>
              <a:rPr lang="en-US" altLang="zh-CN" sz="2400" b="1" i="1" baseline="-25000" dirty="0">
                <a:solidFill>
                  <a:srgbClr val="000066"/>
                </a:solidFill>
                <a:latin typeface="Times New Roman" panose="02020603050405020304" pitchFamily="18" charset="0"/>
                <a:ea typeface="宋体" panose="02010600030101010101" pitchFamily="2" charset="-122"/>
              </a:rPr>
              <a:t>i</a:t>
            </a:r>
            <a:r>
              <a:rPr lang="zh-CN" altLang="en-US" sz="2400" b="1" dirty="0">
                <a:solidFill>
                  <a:srgbClr val="000066"/>
                </a:solidFill>
                <a:latin typeface="Times New Roman" panose="02020603050405020304" pitchFamily="18" charset="0"/>
                <a:ea typeface="宋体" panose="02010600030101010101" pitchFamily="2" charset="-122"/>
              </a:rPr>
              <a:t>，再向前或者向后（必须是一个方向）移动距离，使观察到的波形又回到前面所说的斜线，这时接收波的相位变化</a:t>
            </a:r>
            <a:r>
              <a:rPr lang="en-US" altLang="zh-CN" sz="2400" b="1" dirty="0">
                <a:solidFill>
                  <a:srgbClr val="000066"/>
                </a:solidFill>
                <a:latin typeface="Times New Roman" panose="02020603050405020304" pitchFamily="18" charset="0"/>
                <a:ea typeface="宋体" panose="02010600030101010101" pitchFamily="2" charset="-122"/>
              </a:rPr>
              <a:t>π</a:t>
            </a:r>
            <a:r>
              <a:rPr lang="zh-CN" altLang="en-US" sz="2400" b="1" dirty="0">
                <a:solidFill>
                  <a:srgbClr val="000066"/>
                </a:solidFill>
                <a:latin typeface="Times New Roman" panose="02020603050405020304" pitchFamily="18" charset="0"/>
                <a:ea typeface="宋体" panose="02010600030101010101" pitchFamily="2" charset="-122"/>
              </a:rPr>
              <a:t>，记录此时的位置</a:t>
            </a:r>
            <a:r>
              <a:rPr lang="en-US" altLang="zh-CN" sz="2400" b="1" i="1" dirty="0">
                <a:solidFill>
                  <a:srgbClr val="000066"/>
                </a:solidFill>
                <a:latin typeface="Times New Roman" panose="02020603050405020304" pitchFamily="18" charset="0"/>
                <a:ea typeface="宋体" panose="02010600030101010101" pitchFamily="2" charset="-122"/>
              </a:rPr>
              <a:t>L</a:t>
            </a:r>
            <a:r>
              <a:rPr lang="en-US" altLang="zh-CN" sz="2400" b="1" i="1" baseline="-25000" dirty="0">
                <a:solidFill>
                  <a:srgbClr val="000066"/>
                </a:solidFill>
                <a:latin typeface="Times New Roman" panose="02020603050405020304" pitchFamily="18" charset="0"/>
                <a:ea typeface="宋体" panose="02010600030101010101" pitchFamily="2" charset="-122"/>
              </a:rPr>
              <a:t>i+1</a:t>
            </a:r>
            <a:r>
              <a:rPr lang="zh-CN" altLang="en-US" sz="2400" b="1" dirty="0">
                <a:solidFill>
                  <a:srgbClr val="000066"/>
                </a:solidFill>
                <a:latin typeface="Times New Roman" panose="02020603050405020304" pitchFamily="18" charset="0"/>
                <a:ea typeface="宋体" panose="02010600030101010101" pitchFamily="2" charset="-122"/>
              </a:rPr>
              <a:t>。即可求得声波半波长：</a:t>
            </a:r>
            <a:r>
              <a:rPr lang="en-US" altLang="zh-CN" sz="2800" b="1" i="1" dirty="0" err="1">
                <a:solidFill>
                  <a:srgbClr val="000066"/>
                </a:solidFill>
                <a:latin typeface="Times New Roman" panose="02020603050405020304" pitchFamily="18" charset="0"/>
                <a:ea typeface="宋体" panose="02010600030101010101" pitchFamily="2" charset="-122"/>
              </a:rPr>
              <a:t>λ</a:t>
            </a:r>
            <a:r>
              <a:rPr lang="en-US" altLang="zh-CN" sz="2800" b="1" i="1" baseline="-25000" dirty="0" err="1">
                <a:solidFill>
                  <a:srgbClr val="000066"/>
                </a:solidFill>
                <a:latin typeface="Times New Roman" panose="02020603050405020304" pitchFamily="18" charset="0"/>
                <a:ea typeface="宋体" panose="02010600030101010101" pitchFamily="2" charset="-122"/>
              </a:rPr>
              <a:t>i</a:t>
            </a:r>
            <a:r>
              <a:rPr lang="en-US" altLang="zh-CN" sz="2800" b="1" i="1" dirty="0">
                <a:solidFill>
                  <a:srgbClr val="000066"/>
                </a:solidFill>
                <a:latin typeface="Times New Roman" panose="02020603050405020304" pitchFamily="18" charset="0"/>
                <a:ea typeface="宋体" panose="02010600030101010101" pitchFamily="2" charset="-122"/>
              </a:rPr>
              <a:t>/2</a:t>
            </a:r>
            <a:r>
              <a:rPr lang="en-US" altLang="zh-CN"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L</a:t>
            </a:r>
            <a:r>
              <a:rPr lang="en-US" altLang="zh-CN" sz="2800" b="1" i="1" baseline="-25000" dirty="0">
                <a:solidFill>
                  <a:srgbClr val="000066"/>
                </a:solidFill>
                <a:latin typeface="Times New Roman" panose="02020603050405020304" pitchFamily="18" charset="0"/>
                <a:ea typeface="宋体" panose="02010600030101010101" pitchFamily="2" charset="-122"/>
              </a:rPr>
              <a:t>i+1</a:t>
            </a:r>
            <a:r>
              <a:rPr lang="en-US" altLang="zh-CN" sz="2800" b="1" dirty="0">
                <a:solidFill>
                  <a:srgbClr val="000066"/>
                </a:solidFill>
                <a:latin typeface="Times New Roman" panose="02020603050405020304" pitchFamily="18" charset="0"/>
                <a:ea typeface="宋体" panose="02010600030101010101" pitchFamily="2" charset="-122"/>
              </a:rPr>
              <a:t>-</a:t>
            </a:r>
            <a:r>
              <a:rPr lang="en-US" altLang="zh-CN" sz="2800" b="1" i="1" dirty="0">
                <a:solidFill>
                  <a:srgbClr val="000066"/>
                </a:solidFill>
                <a:latin typeface="Times New Roman" panose="02020603050405020304" pitchFamily="18" charset="0"/>
                <a:ea typeface="宋体" panose="02010600030101010101" pitchFamily="2" charset="-122"/>
              </a:rPr>
              <a:t>L</a:t>
            </a:r>
            <a:r>
              <a:rPr lang="en-US" altLang="zh-CN" sz="2800" b="1" i="1" baseline="-25000" dirty="0">
                <a:solidFill>
                  <a:srgbClr val="000066"/>
                </a:solidFill>
                <a:latin typeface="Times New Roman" panose="02020603050405020304" pitchFamily="18" charset="0"/>
                <a:ea typeface="宋体" panose="02010600030101010101" pitchFamily="2" charset="-122"/>
              </a:rPr>
              <a:t>i</a:t>
            </a:r>
            <a:r>
              <a:rPr lang="en-US" altLang="zh-CN" sz="2800" b="1" dirty="0">
                <a:solidFill>
                  <a:srgbClr val="000066"/>
                </a:solidFill>
                <a:latin typeface="Times New Roman" panose="02020603050405020304" pitchFamily="18" charset="0"/>
                <a:ea typeface="宋体" panose="02010600030101010101" pitchFamily="2" charset="-122"/>
              </a:rPr>
              <a:t>│</a:t>
            </a:r>
            <a:r>
              <a:rPr lang="zh-CN" altLang="en-US" sz="2800" b="1" dirty="0">
                <a:solidFill>
                  <a:srgbClr val="000066"/>
                </a:solidFill>
                <a:latin typeface="宋体" panose="02010600030101010101" pitchFamily="2" charset="-122"/>
                <a:ea typeface="宋体" panose="02010600030101010101" pitchFamily="2" charset="-122"/>
              </a:rPr>
              <a:t>。</a:t>
            </a:r>
          </a:p>
          <a:p>
            <a:pPr>
              <a:lnSpc>
                <a:spcPct val="150000"/>
              </a:lnSpc>
              <a:buClrTx/>
              <a:buFontTx/>
            </a:pPr>
            <a:endParaRPr lang="zh-CN" altLang="en-US" sz="2800" b="1" dirty="0">
              <a:solidFill>
                <a:srgbClr val="000066"/>
              </a:solidFill>
              <a:latin typeface="宋体" panose="02010600030101010101" pitchFamily="2" charset="-122"/>
              <a:ea typeface="宋体" panose="02010600030101010101" pitchFamily="2" charset="-122"/>
            </a:endParaRPr>
          </a:p>
          <a:p>
            <a:pPr>
              <a:lnSpc>
                <a:spcPct val="150000"/>
              </a:lnSpc>
              <a:buClrTx/>
              <a:buFontTx/>
            </a:pPr>
            <a:r>
              <a:rPr lang="zh-CN" altLang="en-US" sz="2800" b="1" dirty="0">
                <a:solidFill>
                  <a:srgbClr val="000066"/>
                </a:solidFill>
                <a:latin typeface="宋体" panose="02010600030101010101" pitchFamily="2" charset="-122"/>
                <a:ea typeface="宋体" panose="02010600030101010101" pitchFamily="2" charset="-122"/>
              </a:rPr>
              <a:t>若，只记录一三象限的位置或只记录二四象限的位置，则求得的为波长：</a:t>
            </a:r>
            <a:r>
              <a:rPr lang="en-US" altLang="zh-CN" sz="2800" b="1" i="1" dirty="0" err="1">
                <a:solidFill>
                  <a:srgbClr val="000066"/>
                </a:solidFill>
                <a:latin typeface="Times New Roman" panose="02020603050405020304" pitchFamily="18" charset="0"/>
                <a:sym typeface="+mn-ea"/>
              </a:rPr>
              <a:t>λ</a:t>
            </a:r>
            <a:r>
              <a:rPr lang="en-US" altLang="zh-CN" sz="2800" b="1" i="1" baseline="-25000" dirty="0" err="1">
                <a:solidFill>
                  <a:srgbClr val="000066"/>
                </a:solidFill>
                <a:latin typeface="Times New Roman" panose="02020603050405020304" pitchFamily="18" charset="0"/>
                <a:sym typeface="+mn-ea"/>
              </a:rPr>
              <a:t>i</a:t>
            </a:r>
            <a:r>
              <a:rPr lang="en-US" altLang="zh-CN" sz="2800" b="1" dirty="0">
                <a:solidFill>
                  <a:srgbClr val="000066"/>
                </a:solidFill>
                <a:latin typeface="Times New Roman" panose="02020603050405020304" pitchFamily="18" charset="0"/>
                <a:sym typeface="+mn-ea"/>
              </a:rPr>
              <a:t>=│</a:t>
            </a:r>
            <a:r>
              <a:rPr lang="en-US" altLang="zh-CN" sz="2800" b="1" i="1" dirty="0">
                <a:solidFill>
                  <a:srgbClr val="000066"/>
                </a:solidFill>
                <a:latin typeface="Times New Roman" panose="02020603050405020304" pitchFamily="18" charset="0"/>
                <a:sym typeface="+mn-ea"/>
              </a:rPr>
              <a:t>L</a:t>
            </a:r>
            <a:r>
              <a:rPr lang="en-US" altLang="zh-CN" sz="2800" b="1" i="1" baseline="-25000" dirty="0">
                <a:solidFill>
                  <a:srgbClr val="000066"/>
                </a:solidFill>
                <a:latin typeface="Times New Roman" panose="02020603050405020304" pitchFamily="18" charset="0"/>
                <a:sym typeface="+mn-ea"/>
              </a:rPr>
              <a:t>i+1</a:t>
            </a:r>
            <a:r>
              <a:rPr lang="en-US" altLang="zh-CN" sz="2800" b="1" dirty="0">
                <a:solidFill>
                  <a:srgbClr val="000066"/>
                </a:solidFill>
                <a:latin typeface="Times New Roman" panose="02020603050405020304" pitchFamily="18" charset="0"/>
                <a:sym typeface="+mn-ea"/>
              </a:rPr>
              <a:t>-</a:t>
            </a:r>
            <a:r>
              <a:rPr lang="en-US" altLang="zh-CN" sz="2800" b="1" i="1" dirty="0">
                <a:solidFill>
                  <a:srgbClr val="000066"/>
                </a:solidFill>
                <a:latin typeface="Times New Roman" panose="02020603050405020304" pitchFamily="18" charset="0"/>
                <a:sym typeface="+mn-ea"/>
              </a:rPr>
              <a:t>L</a:t>
            </a:r>
            <a:r>
              <a:rPr lang="en-US" altLang="zh-CN" sz="2800" b="1" i="1" baseline="-25000" dirty="0">
                <a:solidFill>
                  <a:srgbClr val="000066"/>
                </a:solidFill>
                <a:latin typeface="Times New Roman" panose="02020603050405020304" pitchFamily="18" charset="0"/>
                <a:sym typeface="+mn-ea"/>
              </a:rPr>
              <a:t>i</a:t>
            </a:r>
            <a:r>
              <a:rPr lang="en-US" altLang="zh-CN" sz="2800" b="1" dirty="0">
                <a:solidFill>
                  <a:srgbClr val="000066"/>
                </a:solidFill>
                <a:latin typeface="Times New Roman" panose="02020603050405020304" pitchFamily="18" charset="0"/>
                <a:sym typeface="+mn-ea"/>
              </a:rPr>
              <a:t>│</a:t>
            </a:r>
            <a:r>
              <a:rPr lang="zh-CN" altLang="en-US" sz="2800" b="1" dirty="0">
                <a:solidFill>
                  <a:srgbClr val="000066"/>
                </a:solidFill>
                <a:latin typeface="宋体" panose="02010600030101010101" pitchFamily="2" charset="-122"/>
                <a:ea typeface="宋体" panose="02010600030101010101" pitchFamily="2" charset="-122"/>
              </a:rPr>
              <a:t>。</a:t>
            </a:r>
          </a:p>
        </p:txBody>
      </p:sp>
      <p:sp>
        <p:nvSpPr>
          <p:cNvPr id="23555" name="TextBox 10"/>
          <p:cNvSpPr txBox="1"/>
          <p:nvPr/>
        </p:nvSpPr>
        <p:spPr>
          <a:xfrm>
            <a:off x="165100" y="981075"/>
            <a:ext cx="4422775" cy="522288"/>
          </a:xfrm>
          <a:prstGeom prst="rect">
            <a:avLst/>
          </a:prstGeom>
          <a:noFill/>
          <a:ln w="9525">
            <a:noFill/>
          </a:ln>
        </p:spPr>
        <p:txBody>
          <a:bodyPr anchor="t" anchorCtr="0">
            <a:spAutoFit/>
          </a:bodyPr>
          <a:lstStyle/>
          <a:p>
            <a:r>
              <a:rPr lang="en-US" altLang="zh-CN" sz="2800" b="1" dirty="0">
                <a:solidFill>
                  <a:srgbClr val="000066"/>
                </a:solidFill>
                <a:latin typeface="宋体" panose="02010600030101010101" pitchFamily="2" charset="-122"/>
                <a:ea typeface="宋体" panose="02010600030101010101" pitchFamily="2" charset="-122"/>
              </a:rPr>
              <a:t>3</a:t>
            </a:r>
            <a:r>
              <a:rPr lang="zh-CN" altLang="en-US" sz="2800" b="1" dirty="0">
                <a:solidFill>
                  <a:srgbClr val="000066"/>
                </a:solidFill>
                <a:latin typeface="宋体" panose="02010600030101010101" pitchFamily="2" charset="-122"/>
                <a:ea typeface="宋体" panose="02010600030101010101" pitchFamily="2" charset="-122"/>
              </a:rPr>
              <a:t>、数据记录与处理</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p:nvPr/>
        </p:nvSpPr>
        <p:spPr>
          <a:xfrm>
            <a:off x="233363" y="115888"/>
            <a:ext cx="6138862" cy="579437"/>
          </a:xfrm>
          <a:prstGeom prst="rect">
            <a:avLst/>
          </a:prstGeom>
          <a:noFill/>
          <a:ln w="9525">
            <a:noFill/>
          </a:ln>
        </p:spPr>
        <p:txBody>
          <a:bodyPr>
            <a:spAutoFit/>
          </a:bodyPr>
          <a:lstStyle/>
          <a:p>
            <a:pPr eaLnBrk="1" hangingPunct="1"/>
            <a:r>
              <a:rPr lang="zh-CN" altLang="en-US" sz="3200" b="1" dirty="0">
                <a:solidFill>
                  <a:srgbClr val="FF0000"/>
                </a:solidFill>
                <a:latin typeface="华文中宋" panose="02010600040101010101" pitchFamily="2" charset="-122"/>
                <a:ea typeface="华文中宋" panose="02010600040101010101" pitchFamily="2" charset="-122"/>
              </a:rPr>
              <a:t>四实验内容和步骤</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4140289132"/>
              </p:ext>
            </p:extLst>
          </p:nvPr>
        </p:nvGraphicFramePr>
        <p:xfrm>
          <a:off x="2889250" y="1752600"/>
          <a:ext cx="4851402" cy="1857376"/>
        </p:xfrm>
        <a:graphic>
          <a:graphicData uri="http://schemas.openxmlformats.org/drawingml/2006/table">
            <a:tbl>
              <a:tblPr/>
              <a:tblGrid>
                <a:gridCol w="808567">
                  <a:extLst>
                    <a:ext uri="{9D8B030D-6E8A-4147-A177-3AD203B41FA5}">
                      <a16:colId xmlns:a16="http://schemas.microsoft.com/office/drawing/2014/main" val="20000"/>
                    </a:ext>
                  </a:extLst>
                </a:gridCol>
                <a:gridCol w="808567">
                  <a:extLst>
                    <a:ext uri="{9D8B030D-6E8A-4147-A177-3AD203B41FA5}">
                      <a16:colId xmlns:a16="http://schemas.microsoft.com/office/drawing/2014/main" val="20001"/>
                    </a:ext>
                  </a:extLst>
                </a:gridCol>
                <a:gridCol w="808567">
                  <a:extLst>
                    <a:ext uri="{9D8B030D-6E8A-4147-A177-3AD203B41FA5}">
                      <a16:colId xmlns:a16="http://schemas.microsoft.com/office/drawing/2014/main" val="20002"/>
                    </a:ext>
                  </a:extLst>
                </a:gridCol>
                <a:gridCol w="808567">
                  <a:extLst>
                    <a:ext uri="{9D8B030D-6E8A-4147-A177-3AD203B41FA5}">
                      <a16:colId xmlns:a16="http://schemas.microsoft.com/office/drawing/2014/main" val="20003"/>
                    </a:ext>
                  </a:extLst>
                </a:gridCol>
                <a:gridCol w="808567">
                  <a:extLst>
                    <a:ext uri="{9D8B030D-6E8A-4147-A177-3AD203B41FA5}">
                      <a16:colId xmlns:a16="http://schemas.microsoft.com/office/drawing/2014/main" val="20004"/>
                    </a:ext>
                  </a:extLst>
                </a:gridCol>
                <a:gridCol w="808567">
                  <a:extLst>
                    <a:ext uri="{9D8B030D-6E8A-4147-A177-3AD203B41FA5}">
                      <a16:colId xmlns:a16="http://schemas.microsoft.com/office/drawing/2014/main" val="20005"/>
                    </a:ext>
                  </a:extLst>
                </a:gridCol>
              </a:tblGrid>
              <a:tr h="451972">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sz="2400" kern="0" spc="25" baseline="-25000" dirty="0">
                          <a:solidFill>
                            <a:srgbClr val="000000"/>
                          </a:solidFill>
                          <a:latin typeface="Times New Roman" panose="02020603050405020304"/>
                          <a:ea typeface="宋体" panose="02010600030101010101" pitchFamily="2" charset="-122"/>
                          <a:cs typeface="Times New Roman" panose="02020603050405020304"/>
                        </a:rPr>
                        <a:t>1</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2</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3</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4</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5</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6</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68468">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68468">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7</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8</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9</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10</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11</a:t>
                      </a:r>
                      <a:endParaRPr lang="zh-CN" sz="2400" kern="100" baseline="-250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r>
                        <a:rPr lang="en-US" sz="2400" kern="0" spc="25" dirty="0">
                          <a:solidFill>
                            <a:srgbClr val="000000"/>
                          </a:solidFill>
                          <a:latin typeface="Times New Roman" panose="02020603050405020304"/>
                          <a:ea typeface="宋体" panose="02010600030101010101" pitchFamily="2" charset="-122"/>
                          <a:cs typeface="Times New Roman" panose="02020603050405020304"/>
                        </a:rPr>
                        <a:t>L</a:t>
                      </a:r>
                      <a:r>
                        <a:rPr lang="en-US" altLang="zh-CN" sz="2400" kern="0" spc="25" baseline="-25000" dirty="0">
                          <a:solidFill>
                            <a:srgbClr val="000000"/>
                          </a:solidFill>
                          <a:latin typeface="Times New Roman" panose="02020603050405020304"/>
                          <a:ea typeface="宋体" panose="02010600030101010101" pitchFamily="2" charset="-122"/>
                          <a:cs typeface="Times New Roman" panose="02020603050405020304"/>
                        </a:rPr>
                        <a:t>12</a:t>
                      </a: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68468">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20000"/>
                        </a:lnSpc>
                        <a:spcAft>
                          <a:spcPts val="0"/>
                        </a:spcAft>
                      </a:pPr>
                      <a:endParaRPr lang="zh-CN" sz="2400" kern="100" dirty="0">
                        <a:latin typeface="Times New Roman" panose="02020603050405020304"/>
                        <a:ea typeface="宋体" panose="02010600030101010101" pitchFamily="2" charset="-122"/>
                        <a:cs typeface="Times New Roman" panose="02020603050405020304"/>
                      </a:endParaRPr>
                    </a:p>
                  </a:txBody>
                  <a:tcPr marL="68576" marR="6857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7448" name="Rectangle 16"/>
          <p:cNvSpPr/>
          <p:nvPr/>
        </p:nvSpPr>
        <p:spPr>
          <a:xfrm>
            <a:off x="0" y="0"/>
            <a:ext cx="9144000" cy="0"/>
          </a:xfrm>
          <a:prstGeom prst="rect">
            <a:avLst/>
          </a:prstGeom>
          <a:noFill/>
          <a:ln w="9525">
            <a:noFill/>
          </a:ln>
        </p:spPr>
        <p:txBody>
          <a:bodyPr wrap="none" anchor="ctr" anchorCtr="0">
            <a:spAutoFit/>
          </a:bodyPr>
          <a:lstStyle/>
          <a:p>
            <a:pPr eaLnBrk="1" hangingPunct="1"/>
            <a:endParaRPr lang="zh-CN" altLang="en-US" dirty="0">
              <a:latin typeface="Arial" panose="020B0604020202020204" pitchFamily="34" charset="0"/>
            </a:endParaRPr>
          </a:p>
        </p:txBody>
      </p:sp>
      <p:sp>
        <p:nvSpPr>
          <p:cNvPr id="17449" name="Rectangle 18"/>
          <p:cNvSpPr/>
          <p:nvPr/>
        </p:nvSpPr>
        <p:spPr>
          <a:xfrm>
            <a:off x="0" y="0"/>
            <a:ext cx="9144000" cy="0"/>
          </a:xfrm>
          <a:prstGeom prst="rect">
            <a:avLst/>
          </a:prstGeom>
          <a:noFill/>
          <a:ln w="9525">
            <a:noFill/>
          </a:ln>
        </p:spPr>
        <p:txBody>
          <a:bodyPr wrap="none" anchor="ctr" anchorCtr="0">
            <a:spAutoFit/>
          </a:bodyPr>
          <a:lstStyle/>
          <a:p>
            <a:pPr eaLnBrk="1" hangingPunct="1"/>
            <a:endParaRPr lang="zh-CN" altLang="en-US" dirty="0">
              <a:latin typeface="Arial" panose="020B0604020202020204" pitchFamily="34" charset="0"/>
            </a:endParaRPr>
          </a:p>
        </p:txBody>
      </p:sp>
      <p:sp>
        <p:nvSpPr>
          <p:cNvPr id="17450" name="Rectangle 20"/>
          <p:cNvSpPr/>
          <p:nvPr/>
        </p:nvSpPr>
        <p:spPr>
          <a:xfrm>
            <a:off x="0" y="0"/>
            <a:ext cx="9144000" cy="0"/>
          </a:xfrm>
          <a:prstGeom prst="rect">
            <a:avLst/>
          </a:prstGeom>
          <a:noFill/>
          <a:ln w="9525">
            <a:noFill/>
          </a:ln>
        </p:spPr>
        <p:txBody>
          <a:bodyPr wrap="none" anchor="ctr" anchorCtr="0">
            <a:spAutoFit/>
          </a:bodyPr>
          <a:lstStyle/>
          <a:p>
            <a:pPr eaLnBrk="1" hangingPunct="1"/>
            <a:endParaRPr lang="zh-CN" altLang="en-US" dirty="0">
              <a:latin typeface="Arial" panose="020B0604020202020204" pitchFamily="34" charset="0"/>
            </a:endParaRPr>
          </a:p>
        </p:txBody>
      </p:sp>
      <p:sp>
        <p:nvSpPr>
          <p:cNvPr id="11" name="TextBox 10"/>
          <p:cNvSpPr txBox="1"/>
          <p:nvPr/>
        </p:nvSpPr>
        <p:spPr>
          <a:xfrm>
            <a:off x="0" y="993775"/>
            <a:ext cx="4422775" cy="523875"/>
          </a:xfrm>
          <a:prstGeom prst="rect">
            <a:avLst/>
          </a:prstGeom>
          <a:noFill/>
        </p:spPr>
        <p:txBody>
          <a:bodyPr>
            <a:spAutoFit/>
          </a:bodyPr>
          <a:lstStyle/>
          <a:p>
            <a:pPr marR="0" defTabSz="914400" eaLnBrk="1" hangingPunct="1">
              <a:buClrTx/>
              <a:buSzTx/>
              <a:buFontTx/>
              <a:buNone/>
              <a:defRPr/>
            </a:pPr>
            <a:r>
              <a:rPr kumimoji="0" lang="en-US" altLang="zh-CN" sz="2800" b="1" kern="1200" cap="none" spc="0" normalizeH="0" baseline="0" noProof="0" dirty="0">
                <a:solidFill>
                  <a:srgbClr val="000066"/>
                </a:solidFill>
                <a:latin typeface="+mn-ea"/>
                <a:ea typeface="宋体" panose="02010600030101010101" pitchFamily="2" charset="-122"/>
                <a:cs typeface="+mn-cs"/>
              </a:rPr>
              <a:t>4</a:t>
            </a:r>
            <a:r>
              <a:rPr kumimoji="0" lang="zh-CN" altLang="en-US" sz="2800" b="1" kern="1200" cap="none" spc="0" normalizeH="0" baseline="0" noProof="0" dirty="0">
                <a:solidFill>
                  <a:srgbClr val="000066"/>
                </a:solidFill>
                <a:latin typeface="+mn-ea"/>
                <a:ea typeface="宋体" panose="02010600030101010101" pitchFamily="2" charset="-122"/>
                <a:cs typeface="+mn-cs"/>
              </a:rPr>
              <a:t>、数据记录与处理</a:t>
            </a:r>
          </a:p>
        </p:txBody>
      </p:sp>
      <mc:AlternateContent xmlns:mc="http://schemas.openxmlformats.org/markup-compatibility/2006">
        <mc:Choice xmlns:a14="http://schemas.microsoft.com/office/drawing/2010/main" Requires="a14">
          <p:sp>
            <p:nvSpPr>
              <p:cNvPr id="17453" name="Object 48"/>
              <p:cNvSpPr txBox="1"/>
              <p:nvPr/>
            </p:nvSpPr>
            <p:spPr>
              <a:xfrm>
                <a:off x="5076056" y="4506141"/>
                <a:ext cx="2152650" cy="563563"/>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𝑉</m:t>
                          </m:r>
                        </m:e>
                      </m:bar>
                      <m:r>
                        <a:rPr lang="zh-CN" altLang="en-US" i="1">
                          <a:solidFill>
                            <a:srgbClr val="000000"/>
                          </a:solidFill>
                          <a:latin typeface="Cambria Math" panose="02040503050406030204" pitchFamily="18" charset="0"/>
                        </a:rPr>
                        <m:t>=</m:t>
                      </m:r>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𝜆</m:t>
                          </m:r>
                        </m:e>
                      </m:bar>
                      <m:r>
                        <a:rPr lang="zh-CN" altLang="en-US" i="1">
                          <a:solidFill>
                            <a:srgbClr val="000000"/>
                          </a:solidFill>
                          <a:latin typeface="Cambria Math" panose="02040503050406030204" pitchFamily="18" charset="0"/>
                        </a:rPr>
                        <m:t>𝑓</m:t>
                      </m:r>
                    </m:oMath>
                  </m:oMathPara>
                </a14:m>
                <a:endParaRPr lang="zh-CN" altLang="en-US" dirty="0"/>
              </a:p>
            </p:txBody>
          </p:sp>
        </mc:Choice>
        <mc:Fallback>
          <p:sp>
            <p:nvSpPr>
              <p:cNvPr id="17453" name="Object 48"/>
              <p:cNvSpPr txBox="1">
                <a:spLocks noRot="1" noChangeAspect="1" noMove="1" noResize="1" noEditPoints="1" noAdjustHandles="1" noChangeArrowheads="1" noChangeShapeType="1" noTextEdit="1"/>
              </p:cNvSpPr>
              <p:nvPr/>
            </p:nvSpPr>
            <p:spPr>
              <a:xfrm>
                <a:off x="5076056" y="4506141"/>
                <a:ext cx="2152650" cy="563563"/>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454" name="Object 49"/>
              <p:cNvSpPr txBox="1"/>
              <p:nvPr/>
            </p:nvSpPr>
            <p:spPr>
              <a:xfrm>
                <a:off x="5517393" y="5085184"/>
                <a:ext cx="1502879" cy="105016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𝛿</m:t>
                          </m:r>
                        </m:e>
                      </m:ba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bar>
                            <m:barPr>
                              <m:pos m:val="top"/>
                              <m:ctrlPr>
                                <a:rPr lang="zh-CN" altLang="en-US" i="1">
                                  <a:solidFill>
                                    <a:srgbClr val="000000"/>
                                  </a:solidFill>
                                  <a:latin typeface="Cambria Math" panose="02040503050406030204" pitchFamily="18" charset="0"/>
                                </a:rPr>
                              </m:ctrlPr>
                            </m:barPr>
                            <m:e>
                              <m:r>
                                <a:rPr lang="zh-CN" altLang="en-US" i="1">
                                  <a:solidFill>
                                    <a:srgbClr val="000000"/>
                                  </a:solidFill>
                                  <a:latin typeface="Cambria Math" panose="02040503050406030204" pitchFamily="18" charset="0"/>
                                </a:rPr>
                                <m:t>𝑉</m:t>
                              </m:r>
                            </m:e>
                          </m:ba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𝑐</m:t>
                              </m:r>
                            </m:e>
                            <m:sub>
                              <m:r>
                                <a:rPr lang="zh-CN" altLang="en-US" i="1">
                                  <a:solidFill>
                                    <a:srgbClr val="000000"/>
                                  </a:solidFill>
                                  <a:latin typeface="Cambria Math" panose="02040503050406030204" pitchFamily="18" charset="0"/>
                                </a:rPr>
                                <m:t>0</m:t>
                              </m:r>
                            </m:sub>
                          </m:sSub>
                        </m:den>
                      </m:f>
                    </m:oMath>
                  </m:oMathPara>
                </a14:m>
                <a:endParaRPr lang="zh-CN" altLang="en-US" dirty="0"/>
              </a:p>
            </p:txBody>
          </p:sp>
        </mc:Choice>
        <mc:Fallback>
          <p:sp>
            <p:nvSpPr>
              <p:cNvPr id="17454" name="Object 49"/>
              <p:cNvSpPr txBox="1">
                <a:spLocks noRot="1" noChangeAspect="1" noMove="1" noResize="1" noEditPoints="1" noAdjustHandles="1" noChangeArrowheads="1" noChangeShapeType="1" noTextEdit="1"/>
              </p:cNvSpPr>
              <p:nvPr/>
            </p:nvSpPr>
            <p:spPr>
              <a:xfrm>
                <a:off x="5517393" y="5085184"/>
                <a:ext cx="1502879" cy="105016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对象 1">
                <a:hlinkClick r:id="" action="ppaction://ole?verb=0"/>
              </p:cNvPr>
              <p:cNvSpPr txBox="1"/>
              <p:nvPr/>
            </p:nvSpPr>
            <p:spPr>
              <a:xfrm>
                <a:off x="977564" y="3898901"/>
                <a:ext cx="3197225" cy="153670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f>
                        <m:fPr>
                          <m:ctrlPr>
                            <a:rPr lang="zh-CN" altLang="en-US" i="1">
                              <a:solidFill>
                                <a:srgbClr val="000000"/>
                              </a:solidFill>
                              <a:latin typeface="Cambria Math" panose="02040503050406030204" pitchFamily="18" charset="0"/>
                            </a:rPr>
                          </m:ctrlPr>
                        </m:fPr>
                        <m:num>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𝜆</m:t>
                              </m:r>
                            </m:e>
                          </m:acc>
                        </m:num>
                        <m:den>
                          <m:r>
                            <a:rPr lang="zh-CN" altLang="en-US" i="0">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nary>
                            <m:naryPr>
                              <m:chr m:val="∑"/>
                              <m:ctrlPr>
                                <a:rPr lang="zh-CN" altLang="en-US" i="1">
                                  <a:solidFill>
                                    <a:srgbClr val="000000"/>
                                  </a:solidFill>
                                  <a:latin typeface="Cambria Math" panose="02040503050406030204" pitchFamily="18" charset="0"/>
                                </a:rPr>
                              </m:ctrlPr>
                            </m:naryPr>
                            <m:sub>
                              <m:r>
                                <m:rPr>
                                  <m:sty m:val="p"/>
                                </m:rPr>
                                <a:rPr lang="zh-CN" altLang="en-US" i="0">
                                  <a:solidFill>
                                    <a:srgbClr val="000000"/>
                                  </a:solidFill>
                                  <a:latin typeface="Cambria Math" panose="02040503050406030204" pitchFamily="18" charset="0"/>
                                </a:rPr>
                                <m:t>i</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1</m:t>
                              </m:r>
                            </m:sub>
                            <m:sup>
                              <m:r>
                                <a:rPr lang="zh-CN" altLang="en-US" i="0">
                                  <a:solidFill>
                                    <a:srgbClr val="000000"/>
                                  </a:solidFill>
                                  <a:latin typeface="Cambria Math" panose="02040503050406030204" pitchFamily="18" charset="0"/>
                                </a:rPr>
                                <m:t>6</m:t>
                              </m:r>
                            </m:sup>
                            <m:e>
                              <m:d>
                                <m:dPr>
                                  <m:ctrlPr>
                                    <a:rPr lang="zh-CN" altLang="en-US" i="1">
                                      <a:solidFill>
                                        <a:srgbClr val="000000"/>
                                      </a:solidFill>
                                      <a:latin typeface="Cambria Math" panose="02040503050406030204" pitchFamily="18" charset="0"/>
                                    </a:rPr>
                                  </m:ctrlPr>
                                </m:d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m:rPr>
                                          <m:sty m:val="p"/>
                                        </m:rPr>
                                        <a:rPr lang="zh-CN" altLang="en-US" i="0">
                                          <a:solidFill>
                                            <a:srgbClr val="000000"/>
                                          </a:solidFill>
                                          <a:latin typeface="Cambria Math" panose="02040503050406030204" pitchFamily="18" charset="0"/>
                                        </a:rPr>
                                        <m:t>i</m:t>
                                      </m:r>
                                      <m:r>
                                        <a:rPr lang="zh-CN" altLang="en-US" i="1">
                                          <a:solidFill>
                                            <a:srgbClr val="000000"/>
                                          </a:solidFill>
                                          <a:latin typeface="Cambria Math" panose="02040503050406030204" pitchFamily="18" charset="0"/>
                                        </a:rPr>
                                        <m:t>+</m:t>
                                      </m:r>
                                      <m:r>
                                        <a:rPr lang="zh-CN" altLang="en-US" i="0">
                                          <a:solidFill>
                                            <a:srgbClr val="000000"/>
                                          </a:solidFill>
                                          <a:latin typeface="Cambria Math" panose="02040503050406030204" pitchFamily="18" charset="0"/>
                                        </a:rPr>
                                        <m:t>6</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𝐿</m:t>
                                      </m:r>
                                    </m:e>
                                    <m:sub>
                                      <m:r>
                                        <a:rPr lang="zh-CN" altLang="en-US" i="1">
                                          <a:solidFill>
                                            <a:srgbClr val="000000"/>
                                          </a:solidFill>
                                          <a:latin typeface="Cambria Math" panose="02040503050406030204" pitchFamily="18" charset="0"/>
                                        </a:rPr>
                                        <m:t>𝑖</m:t>
                                      </m:r>
                                    </m:sub>
                                  </m:sSub>
                                </m:e>
                              </m:d>
                            </m:e>
                          </m:nary>
                        </m:num>
                        <m:den>
                          <m:r>
                            <m:rPr>
                              <m:nor/>
                            </m:rPr>
                            <a:rPr lang="zh-CN" altLang="en-US" i="0">
                              <a:solidFill>
                                <a:srgbClr val="000000"/>
                              </a:solidFill>
                              <a:latin typeface="Cambria Math" panose="02040503050406030204" pitchFamily="18" charset="0"/>
                            </a:rPr>
                            <m:t>36</m:t>
                          </m:r>
                        </m:den>
                      </m:f>
                    </m:oMath>
                  </m:oMathPara>
                </a14:m>
                <a:endParaRPr lang="zh-CN" altLang="en-US" dirty="0"/>
              </a:p>
            </p:txBody>
          </p:sp>
        </mc:Choice>
        <mc:Fallback>
          <p:sp>
            <p:nvSpPr>
              <p:cNvPr id="12" name="对象 1">
                <a:hlinkClick r:id="" action="ppaction://ole?verb=0"/>
              </p:cNvPr>
              <p:cNvSpPr txBox="1">
                <a:spLocks noRot="1" noChangeAspect="1" noMove="1" noResize="1" noEditPoints="1" noAdjustHandles="1" noChangeArrowheads="1" noChangeShapeType="1" noTextEdit="1"/>
              </p:cNvSpPr>
              <p:nvPr/>
            </p:nvSpPr>
            <p:spPr>
              <a:xfrm>
                <a:off x="977564" y="3898901"/>
                <a:ext cx="3197225" cy="1536700"/>
              </a:xfrm>
              <a:prstGeom prst="rect">
                <a:avLst/>
              </a:prstGeom>
              <a:blipFill>
                <a:blip r:embed="rId4"/>
                <a:stretch>
                  <a:fillRect/>
                </a:stretch>
              </a:blipFill>
              <a:ln w="38100">
                <a:noFill/>
                <a:miter/>
              </a:ln>
            </p:spPr>
            <p:txBody>
              <a:bodyPr/>
              <a:lstStyle/>
              <a:p>
                <a:r>
                  <a:rPr lang="zh-CN" altLang="en-US">
                    <a:noFill/>
                  </a:rPr>
                  <a:t> </a:t>
                </a:r>
              </a:p>
            </p:txBody>
          </p:sp>
        </mc:Fallback>
      </mc:AlternateContent>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a:xfrm>
            <a:off x="179388" y="0"/>
            <a:ext cx="6121400" cy="849313"/>
          </a:xfrm>
          <a:noFill/>
          <a:ln>
            <a:noFill/>
          </a:ln>
        </p:spPr>
        <p:txBody>
          <a:bodyPr anchor="t" anchorCtr="0"/>
          <a:lstStyle/>
          <a:p>
            <a:r>
              <a:rPr lang="zh-CN" altLang="en-US" sz="3600" b="1" dirty="0">
                <a:latin typeface="微软雅黑" panose="020B0503020204020204" pitchFamily="34" charset="-122"/>
                <a:ea typeface="微软雅黑" panose="020B0503020204020204" pitchFamily="34" charset="-122"/>
              </a:rPr>
              <a:t>多普勒效应历史背景</a:t>
            </a:r>
          </a:p>
        </p:txBody>
      </p:sp>
      <p:sp>
        <p:nvSpPr>
          <p:cNvPr id="8194" name="内容占位符 2"/>
          <p:cNvSpPr>
            <a:spLocks noGrp="1"/>
          </p:cNvSpPr>
          <p:nvPr>
            <p:ph idx="1"/>
          </p:nvPr>
        </p:nvSpPr>
        <p:spPr>
          <a:xfrm>
            <a:off x="147638" y="765175"/>
            <a:ext cx="8640762" cy="1368425"/>
          </a:xfrm>
          <a:noFill/>
          <a:ln>
            <a:noFill/>
          </a:ln>
        </p:spPr>
        <p:txBody>
          <a:bodyPr anchor="t" anchorCtr="0"/>
          <a:lstStyle/>
          <a:p>
            <a:r>
              <a:rPr lang="zh-CN" altLang="en-US" sz="2000" b="1" dirty="0">
                <a:solidFill>
                  <a:srgbClr val="000066"/>
                </a:solidFill>
                <a:latin typeface="微软雅黑" panose="020B0503020204020204" pitchFamily="34" charset="-122"/>
                <a:ea typeface="微软雅黑" panose="020B0503020204020204" pitchFamily="34" charset="-122"/>
              </a:rPr>
              <a:t>多普勒效应是为纪念奥地利物理学家及数学家克里斯琴</a:t>
            </a:r>
            <a:r>
              <a:rPr lang="en-US" altLang="zh-CN" sz="2000" b="1" dirty="0">
                <a:solidFill>
                  <a:srgbClr val="000066"/>
                </a:solidFill>
                <a:latin typeface="微软雅黑" panose="020B0503020204020204" pitchFamily="34" charset="-122"/>
                <a:ea typeface="微软雅黑" panose="020B0503020204020204" pitchFamily="34" charset="-122"/>
              </a:rPr>
              <a:t>·</a:t>
            </a:r>
            <a:r>
              <a:rPr lang="zh-CN" altLang="en-US" sz="2000" b="1" dirty="0">
                <a:solidFill>
                  <a:srgbClr val="000066"/>
                </a:solidFill>
                <a:latin typeface="微软雅黑" panose="020B0503020204020204" pitchFamily="34" charset="-122"/>
                <a:ea typeface="微软雅黑" panose="020B0503020204020204" pitchFamily="34" charset="-122"/>
              </a:rPr>
              <a:t>约翰</a:t>
            </a:r>
            <a:r>
              <a:rPr lang="en-US" altLang="zh-CN" sz="2000" b="1" dirty="0">
                <a:solidFill>
                  <a:srgbClr val="000066"/>
                </a:solidFill>
                <a:latin typeface="微软雅黑" panose="020B0503020204020204" pitchFamily="34" charset="-122"/>
                <a:ea typeface="微软雅黑" panose="020B0503020204020204" pitchFamily="34" charset="-122"/>
              </a:rPr>
              <a:t>·</a:t>
            </a:r>
            <a:r>
              <a:rPr lang="zh-CN" altLang="en-US" sz="2000" b="1" dirty="0">
                <a:solidFill>
                  <a:srgbClr val="000066"/>
                </a:solidFill>
                <a:latin typeface="微软雅黑" panose="020B0503020204020204" pitchFamily="34" charset="-122"/>
                <a:ea typeface="微软雅黑" panose="020B0503020204020204" pitchFamily="34" charset="-122"/>
              </a:rPr>
              <a:t>多普勒（</a:t>
            </a:r>
            <a:r>
              <a:rPr lang="en-US" altLang="zh-CN" sz="2000" b="1" dirty="0">
                <a:solidFill>
                  <a:srgbClr val="000066"/>
                </a:solidFill>
                <a:latin typeface="微软雅黑" panose="020B0503020204020204" pitchFamily="34" charset="-122"/>
                <a:ea typeface="微软雅黑" panose="020B0503020204020204" pitchFamily="34" charset="-122"/>
              </a:rPr>
              <a:t>Christian Johann Doppler</a:t>
            </a:r>
            <a:r>
              <a:rPr lang="zh-CN" altLang="en-US" sz="2000" b="1" dirty="0">
                <a:solidFill>
                  <a:srgbClr val="000066"/>
                </a:solidFill>
                <a:latin typeface="微软雅黑" panose="020B0503020204020204" pitchFamily="34" charset="-122"/>
                <a:ea typeface="微软雅黑" panose="020B0503020204020204" pitchFamily="34" charset="-122"/>
              </a:rPr>
              <a:t>）而命名的，他于</a:t>
            </a:r>
            <a:r>
              <a:rPr lang="en-US" altLang="zh-CN" sz="2000" b="1" dirty="0">
                <a:solidFill>
                  <a:srgbClr val="000066"/>
                </a:solidFill>
                <a:latin typeface="微软雅黑" panose="020B0503020204020204" pitchFamily="34" charset="-122"/>
                <a:ea typeface="微软雅黑" panose="020B0503020204020204" pitchFamily="34" charset="-122"/>
              </a:rPr>
              <a:t>1842</a:t>
            </a:r>
            <a:r>
              <a:rPr lang="zh-CN" altLang="en-US" sz="2000" b="1" dirty="0">
                <a:solidFill>
                  <a:srgbClr val="000066"/>
                </a:solidFill>
                <a:latin typeface="微软雅黑" panose="020B0503020204020204" pitchFamily="34" charset="-122"/>
                <a:ea typeface="微软雅黑" panose="020B0503020204020204" pitchFamily="34" charset="-122"/>
              </a:rPr>
              <a:t>年首先提出了这一理论。</a:t>
            </a:r>
          </a:p>
        </p:txBody>
      </p:sp>
      <p:sp>
        <p:nvSpPr>
          <p:cNvPr id="8195" name="矩形 3"/>
          <p:cNvSpPr/>
          <p:nvPr/>
        </p:nvSpPr>
        <p:spPr>
          <a:xfrm>
            <a:off x="395288" y="1735138"/>
            <a:ext cx="8640762" cy="1016000"/>
          </a:xfrm>
          <a:prstGeom prst="rect">
            <a:avLst/>
          </a:prstGeom>
          <a:noFill/>
          <a:ln w="9525">
            <a:noFill/>
          </a:ln>
        </p:spPr>
        <p:txBody>
          <a:bodyPr anchor="t" anchorCtr="0">
            <a:spAutoFit/>
          </a:bodyPr>
          <a:lstStyle/>
          <a:p>
            <a:pPr eaLnBrk="0" hangingPunct="0"/>
            <a:r>
              <a:rPr lang="zh-CN" altLang="en-US" sz="2000" b="1" dirty="0">
                <a:solidFill>
                  <a:srgbClr val="000066"/>
                </a:solidFill>
                <a:latin typeface="微软雅黑" panose="020B0503020204020204" pitchFamily="34" charset="-122"/>
                <a:ea typeface="微软雅黑" panose="020B0503020204020204" pitchFamily="34" charset="-122"/>
              </a:rPr>
              <a:t>多普勒效应：声源和接受物体的相对运动而发生频率改变（频移）称为多普勒效应。运动对向接受体频率增高，称为蓝移，背向接受体频率降低，称为红移。</a:t>
            </a:r>
          </a:p>
        </p:txBody>
      </p:sp>
      <p:pic>
        <p:nvPicPr>
          <p:cNvPr id="8196" name="图片 4"/>
          <p:cNvPicPr>
            <a:picLocks noChangeAspect="1"/>
          </p:cNvPicPr>
          <p:nvPr/>
        </p:nvPicPr>
        <p:blipFill>
          <a:blip r:embed="rId2"/>
          <a:stretch>
            <a:fillRect/>
          </a:stretch>
        </p:blipFill>
        <p:spPr>
          <a:xfrm>
            <a:off x="5724525" y="2622550"/>
            <a:ext cx="2744788" cy="1870075"/>
          </a:xfrm>
          <a:prstGeom prst="rect">
            <a:avLst/>
          </a:prstGeom>
          <a:noFill/>
          <a:ln w="9525">
            <a:noFill/>
          </a:ln>
        </p:spPr>
      </p:pic>
      <p:pic>
        <p:nvPicPr>
          <p:cNvPr id="8197" name="图片 7">
            <a:hlinkClick r:id="rId3" action="ppaction://hlinkfile"/>
          </p:cNvPr>
          <p:cNvPicPr>
            <a:picLocks noChangeAspect="1"/>
          </p:cNvPicPr>
          <p:nvPr/>
        </p:nvPicPr>
        <p:blipFill>
          <a:blip r:embed="rId4"/>
          <a:stretch>
            <a:fillRect/>
          </a:stretch>
        </p:blipFill>
        <p:spPr>
          <a:xfrm>
            <a:off x="395288" y="2870200"/>
            <a:ext cx="2130425" cy="1374775"/>
          </a:xfrm>
          <a:prstGeom prst="rect">
            <a:avLst/>
          </a:prstGeom>
          <a:noFill/>
          <a:ln w="9525">
            <a:noFill/>
          </a:ln>
        </p:spPr>
      </p:pic>
      <p:pic>
        <p:nvPicPr>
          <p:cNvPr id="8198" name="图片 8">
            <a:hlinkClick r:id="rId5" action="ppaction://hlinkfile"/>
          </p:cNvPr>
          <p:cNvPicPr>
            <a:picLocks noChangeAspect="1"/>
          </p:cNvPicPr>
          <p:nvPr/>
        </p:nvPicPr>
        <p:blipFill>
          <a:blip r:embed="rId6"/>
          <a:stretch>
            <a:fillRect/>
          </a:stretch>
        </p:blipFill>
        <p:spPr>
          <a:xfrm>
            <a:off x="376238" y="4668838"/>
            <a:ext cx="2120900" cy="1485900"/>
          </a:xfrm>
          <a:prstGeom prst="rect">
            <a:avLst/>
          </a:prstGeom>
          <a:noFill/>
          <a:ln w="9525">
            <a:noFill/>
          </a:ln>
        </p:spPr>
      </p:pic>
      <p:sp>
        <p:nvSpPr>
          <p:cNvPr id="8201" name="文本框 2"/>
          <p:cNvSpPr txBox="1"/>
          <p:nvPr/>
        </p:nvSpPr>
        <p:spPr>
          <a:xfrm>
            <a:off x="5183188" y="4872038"/>
            <a:ext cx="3960812" cy="1076325"/>
          </a:xfrm>
          <a:prstGeom prst="rect">
            <a:avLst/>
          </a:prstGeom>
          <a:noFill/>
          <a:ln w="9525">
            <a:noFill/>
          </a:ln>
        </p:spPr>
        <p:txBody>
          <a:bodyPr anchor="t" anchorCtr="0">
            <a:spAutoFit/>
          </a:bodyPr>
          <a:lstStyle/>
          <a:p>
            <a:pPr eaLnBrk="0" hangingPunct="0"/>
            <a:r>
              <a:rPr lang="en-US" altLang="zh-CN" sz="1600" b="1" dirty="0">
                <a:solidFill>
                  <a:srgbClr val="000066"/>
                </a:solidFill>
                <a:latin typeface="微软雅黑" panose="020B0503020204020204" pitchFamily="34" charset="-122"/>
                <a:ea typeface="微软雅黑" panose="020B0503020204020204" pitchFamily="34" charset="-122"/>
              </a:rPr>
              <a:t>1929</a:t>
            </a:r>
            <a:r>
              <a:rPr lang="zh-CN" altLang="en-US" sz="1600" b="1" dirty="0">
                <a:solidFill>
                  <a:srgbClr val="000066"/>
                </a:solidFill>
                <a:latin typeface="微软雅黑" panose="020B0503020204020204" pitchFamily="34" charset="-122"/>
                <a:ea typeface="微软雅黑" panose="020B0503020204020204" pitchFamily="34" charset="-122"/>
              </a:rPr>
              <a:t>，哈勃宣布，在大尺度上看，所有星系的光谱都有红移现象，相互远离是宇宙的基本运动，宇宙在膨胀，这是宇宙大爆炸的理论基础。</a:t>
            </a:r>
          </a:p>
        </p:txBody>
      </p:sp>
      <p:sp>
        <p:nvSpPr>
          <p:cNvPr id="8202" name="矩形 3"/>
          <p:cNvSpPr/>
          <p:nvPr/>
        </p:nvSpPr>
        <p:spPr>
          <a:xfrm>
            <a:off x="2560955" y="2973070"/>
            <a:ext cx="2622550" cy="1168400"/>
          </a:xfrm>
          <a:prstGeom prst="rect">
            <a:avLst/>
          </a:prstGeom>
          <a:noFill/>
          <a:ln w="9525">
            <a:noFill/>
          </a:ln>
        </p:spPr>
        <p:txBody>
          <a:bodyPr anchor="t" anchorCtr="0">
            <a:spAutoFit/>
          </a:bodyPr>
          <a:lstStyle/>
          <a:p>
            <a:pPr eaLnBrk="0" hangingPunct="0"/>
            <a:r>
              <a:rPr lang="zh-CN" altLang="en-US" sz="1400" b="1" dirty="0">
                <a:solidFill>
                  <a:srgbClr val="FF0000"/>
                </a:solidFill>
                <a:latin typeface="微软雅黑" panose="020B0503020204020204" pitchFamily="34" charset="-122"/>
                <a:ea typeface="微软雅黑" panose="020B0503020204020204" pitchFamily="34" charset="-122"/>
              </a:rPr>
              <a:t>当火车飞机向我们开来，我们听到的声音高亢、尖锐，即频率升高；</a:t>
            </a:r>
          </a:p>
          <a:p>
            <a:pPr eaLnBrk="0" hangingPunct="0"/>
            <a:r>
              <a:rPr lang="zh-CN" altLang="en-US" sz="1400" b="1" dirty="0">
                <a:solidFill>
                  <a:srgbClr val="FF0000"/>
                </a:solidFill>
                <a:latin typeface="微软雅黑" panose="020B0503020204020204" pitchFamily="34" charset="-122"/>
                <a:ea typeface="微软雅黑" panose="020B0503020204020204" pitchFamily="34" charset="-122"/>
              </a:rPr>
              <a:t>相反，当他们远离我们时，听到声音低沉，即频率降低。</a:t>
            </a:r>
          </a:p>
        </p:txBody>
      </p:sp>
      <p:sp>
        <p:nvSpPr>
          <p:cNvPr id="8203" name="矩形 14"/>
          <p:cNvSpPr/>
          <p:nvPr/>
        </p:nvSpPr>
        <p:spPr>
          <a:xfrm>
            <a:off x="2497138" y="5157153"/>
            <a:ext cx="2622550" cy="523875"/>
          </a:xfrm>
          <a:prstGeom prst="rect">
            <a:avLst/>
          </a:prstGeom>
          <a:noFill/>
          <a:ln w="9525">
            <a:noFill/>
          </a:ln>
        </p:spPr>
        <p:txBody>
          <a:bodyPr anchor="t" anchorCtr="0">
            <a:spAutoFit/>
          </a:bodyPr>
          <a:lstStyle/>
          <a:p>
            <a:pPr eaLnBrk="0" hangingPunct="0"/>
            <a:r>
              <a:rPr lang="zh-CN" altLang="en-US" sz="1400" b="1" dirty="0">
                <a:solidFill>
                  <a:srgbClr val="FF0000"/>
                </a:solidFill>
                <a:latin typeface="微软雅黑" panose="020B0503020204020204" pitchFamily="34" charset="-122"/>
                <a:ea typeface="微软雅黑" panose="020B0503020204020204" pitchFamily="34" charset="-122"/>
              </a:rPr>
              <a:t>沿波源运动方向的波长变长，反波源运动方向的波长变短。</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文本框 5"/>
          <p:cNvSpPr txBox="1"/>
          <p:nvPr/>
        </p:nvSpPr>
        <p:spPr>
          <a:xfrm>
            <a:off x="539750" y="2565083"/>
            <a:ext cx="8208963" cy="645160"/>
          </a:xfrm>
          <a:prstGeom prst="rect">
            <a:avLst/>
          </a:prstGeom>
          <a:noFill/>
          <a:ln w="9525">
            <a:noFill/>
          </a:ln>
        </p:spPr>
        <p:txBody>
          <a:bodyPr anchor="t" anchorCtr="0">
            <a:spAutoFit/>
          </a:bodyPr>
          <a:lstStyle/>
          <a:p>
            <a:pPr eaLnBrk="0" hangingPunct="0"/>
            <a:r>
              <a:rPr lang="en-US" altLang="zh-CN" b="1" dirty="0">
                <a:solidFill>
                  <a:srgbClr val="006666"/>
                </a:solidFill>
                <a:latin typeface="微软雅黑" panose="020B0503020204020204" pitchFamily="34" charset="-122"/>
                <a:ea typeface="微软雅黑" panose="020B0503020204020204" pitchFamily="34" charset="-122"/>
              </a:rPr>
              <a:t>      </a:t>
            </a:r>
            <a:r>
              <a:rPr lang="zh-CN" altLang="zh-CN" b="1" dirty="0">
                <a:solidFill>
                  <a:srgbClr val="006666"/>
                </a:solidFill>
                <a:latin typeface="微软雅黑" panose="020B0503020204020204" pitchFamily="34" charset="-122"/>
                <a:ea typeface="微软雅黑" panose="020B0503020204020204" pitchFamily="34" charset="-122"/>
              </a:rPr>
              <a:t>标准状态下，干燥空气中的声速为</a:t>
            </a:r>
            <a:r>
              <a:rPr lang="en-US" altLang="zh-CN" b="1" dirty="0">
                <a:solidFill>
                  <a:srgbClr val="006666"/>
                </a:solidFill>
                <a:latin typeface="微软雅黑" panose="020B0503020204020204" pitchFamily="34" charset="-122"/>
                <a:ea typeface="微软雅黑" panose="020B0503020204020204" pitchFamily="34" charset="-122"/>
              </a:rPr>
              <a:t>331.45m/s</a:t>
            </a:r>
            <a:r>
              <a:rPr lang="zh-CN" altLang="en-US" b="1" dirty="0">
                <a:solidFill>
                  <a:srgbClr val="006666"/>
                </a:solidFill>
                <a:latin typeface="微软雅黑" panose="020B0503020204020204" pitchFamily="34" charset="-122"/>
                <a:ea typeface="微软雅黑" panose="020B0503020204020204" pitchFamily="34" charset="-122"/>
              </a:rPr>
              <a:t>。在室温 </a:t>
            </a:r>
            <a:r>
              <a:rPr lang="en-US" altLang="zh-CN" b="1" dirty="0">
                <a:solidFill>
                  <a:srgbClr val="006666"/>
                </a:solidFill>
                <a:latin typeface="微软雅黑" panose="020B0503020204020204" pitchFamily="34" charset="-122"/>
                <a:ea typeface="微软雅黑" panose="020B0503020204020204" pitchFamily="34" charset="-122"/>
              </a:rPr>
              <a:t>t</a:t>
            </a:r>
            <a:r>
              <a:rPr lang="zh-CN" altLang="en-US" b="1" dirty="0">
                <a:solidFill>
                  <a:srgbClr val="006666"/>
                </a:solidFill>
                <a:latin typeface="微软雅黑" panose="020B0503020204020204" pitchFamily="34" charset="-122"/>
                <a:ea typeface="微软雅黑" panose="020B0503020204020204" pitchFamily="34" charset="-122"/>
              </a:rPr>
              <a:t>℃下，</a:t>
            </a:r>
            <a:r>
              <a:rPr lang="zh-CN" altLang="zh-CN" b="1" dirty="0">
                <a:solidFill>
                  <a:srgbClr val="006666"/>
                </a:solidFill>
                <a:latin typeface="微软雅黑" panose="020B0503020204020204" pitchFamily="34" charset="-122"/>
                <a:ea typeface="微软雅黑" panose="020B0503020204020204" pitchFamily="34" charset="-122"/>
              </a:rPr>
              <a:t>干燥空气中的声速</a:t>
            </a:r>
            <a:endParaRPr lang="zh-CN" altLang="en-US" b="1" dirty="0">
              <a:solidFill>
                <a:srgbClr val="006666"/>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4578" name="对象 12"/>
              <p:cNvSpPr txBox="1"/>
              <p:nvPr/>
            </p:nvSpPr>
            <p:spPr>
              <a:xfrm>
                <a:off x="3563938" y="3211195"/>
                <a:ext cx="1838325" cy="1008063"/>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𝑣</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0</m:t>
                          </m:r>
                        </m:sub>
                      </m:sSub>
                      <m:rad>
                        <m:radPr>
                          <m:degHide m:val="on"/>
                          <m:ctrlPr>
                            <a:rPr lang="zh-CN" altLang="en-US" i="1">
                              <a:solidFill>
                                <a:srgbClr val="000000"/>
                              </a:solidFill>
                              <a:latin typeface="Cambria Math" panose="02040503050406030204" pitchFamily="18" charset="0"/>
                            </a:rPr>
                          </m:ctrlPr>
                        </m:radPr>
                        <m:deg/>
                        <m:e>
                          <m:r>
                            <a:rPr lang="zh-CN" altLang="en-US" i="1">
                              <a:solidFill>
                                <a:srgbClr val="000000"/>
                              </a:solidFill>
                              <a:latin typeface="Cambria Math" panose="02040503050406030204" pitchFamily="18" charset="0"/>
                            </a:rPr>
                            <m:t>1+</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𝑡</m:t>
                              </m:r>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0</m:t>
                                  </m:r>
                                </m:sub>
                              </m:sSub>
                            </m:den>
                          </m:f>
                        </m:e>
                      </m:rad>
                    </m:oMath>
                  </m:oMathPara>
                </a14:m>
                <a:endParaRPr lang="zh-CN" altLang="en-US" dirty="0"/>
              </a:p>
            </p:txBody>
          </p:sp>
        </mc:Choice>
        <mc:Fallback>
          <p:sp>
            <p:nvSpPr>
              <p:cNvPr id="24578" name="对象 12"/>
              <p:cNvSpPr txBox="1">
                <a:spLocks noRot="1" noChangeAspect="1" noMove="1" noResize="1" noEditPoints="1" noAdjustHandles="1" noChangeArrowheads="1" noChangeShapeType="1" noTextEdit="1"/>
              </p:cNvSpPr>
              <p:nvPr/>
            </p:nvSpPr>
            <p:spPr>
              <a:xfrm>
                <a:off x="3563938" y="3211195"/>
                <a:ext cx="1838325" cy="1008063"/>
              </a:xfrm>
              <a:prstGeom prst="rect">
                <a:avLst/>
              </a:prstGeom>
              <a:blipFill>
                <a:blip r:embed="rId2"/>
                <a:stretch>
                  <a:fillRect/>
                </a:stretch>
              </a:blipFill>
              <a:ln w="38100">
                <a:noFill/>
                <a:miter/>
              </a:ln>
            </p:spPr>
            <p:txBody>
              <a:bodyPr/>
              <a:lstStyle/>
              <a:p>
                <a:r>
                  <a:rPr lang="zh-CN" altLang="en-US">
                    <a:noFill/>
                  </a:rPr>
                  <a:t> </a:t>
                </a:r>
              </a:p>
            </p:txBody>
          </p:sp>
        </mc:Fallback>
      </mc:AlternateContent>
      <p:sp>
        <p:nvSpPr>
          <p:cNvPr id="24579" name="Rectangle 2"/>
          <p:cNvSpPr/>
          <p:nvPr/>
        </p:nvSpPr>
        <p:spPr>
          <a:xfrm>
            <a:off x="233363" y="115888"/>
            <a:ext cx="6138862" cy="579437"/>
          </a:xfrm>
          <a:prstGeom prst="rect">
            <a:avLst/>
          </a:prstGeom>
          <a:noFill/>
          <a:ln w="9525">
            <a:noFill/>
          </a:ln>
        </p:spPr>
        <p:txBody>
          <a:bodyPr anchor="t" anchorCtr="0">
            <a:spAutoFit/>
          </a:bodyPr>
          <a:lstStyle/>
          <a:p>
            <a:r>
              <a:rPr lang="zh-CN" altLang="en-US" sz="3200" b="1" dirty="0">
                <a:solidFill>
                  <a:srgbClr val="FF0000"/>
                </a:solidFill>
                <a:latin typeface="华文中宋" panose="02010600040101010101" pitchFamily="2" charset="-122"/>
                <a:ea typeface="华文中宋" panose="02010600040101010101" pitchFamily="2" charset="-122"/>
              </a:rPr>
              <a:t>五 数据处理要求</a:t>
            </a:r>
            <a:endParaRPr lang="zh-CN" altLang="en-US" sz="2400" b="1" dirty="0">
              <a:solidFill>
                <a:srgbClr val="006666"/>
              </a:solidFill>
              <a:latin typeface="华文中宋" panose="02010600040101010101" pitchFamily="2" charset="-122"/>
              <a:ea typeface="华文中宋" panose="02010600040101010101" pitchFamily="2" charset="-122"/>
            </a:endParaRPr>
          </a:p>
        </p:txBody>
      </p:sp>
      <p:sp>
        <p:nvSpPr>
          <p:cNvPr id="24580" name="矩形 1"/>
          <p:cNvSpPr/>
          <p:nvPr/>
        </p:nvSpPr>
        <p:spPr>
          <a:xfrm>
            <a:off x="611505" y="765175"/>
            <a:ext cx="7854950" cy="1753235"/>
          </a:xfrm>
          <a:prstGeom prst="rect">
            <a:avLst/>
          </a:prstGeom>
          <a:noFill/>
          <a:ln w="9525">
            <a:noFill/>
          </a:ln>
        </p:spPr>
        <p:txBody>
          <a:bodyPr wrap="square" anchor="t" anchorCtr="0">
            <a:spAutoFit/>
          </a:bodyPr>
          <a:lstStyle/>
          <a:p>
            <a:pPr algn="l" eaLnBrk="0" hangingPunct="0">
              <a:lnSpc>
                <a:spcPct val="150000"/>
              </a:lnSpc>
              <a:buClrTx/>
              <a:buSzTx/>
              <a:buFontTx/>
            </a:pPr>
            <a:r>
              <a:rPr lang="zh-CN" altLang="en-US" sz="2400" b="1" dirty="0">
                <a:solidFill>
                  <a:srgbClr val="000066"/>
                </a:solidFill>
                <a:latin typeface="宋体" panose="02010600030101010101" pitchFamily="2" charset="-122"/>
              </a:rPr>
              <a:t>1、多普勒效应和相位法测声速, 并计算百分比误差。                                              </a:t>
            </a:r>
          </a:p>
          <a:p>
            <a:pPr algn="l" eaLnBrk="0" hangingPunct="0">
              <a:lnSpc>
                <a:spcPct val="150000"/>
              </a:lnSpc>
              <a:buClrTx/>
              <a:buSzTx/>
              <a:buFontTx/>
            </a:pPr>
            <a:r>
              <a:rPr lang="en-US" altLang="zh-CN" sz="2400" b="1" dirty="0">
                <a:solidFill>
                  <a:srgbClr val="000066"/>
                </a:solidFill>
                <a:latin typeface="宋体" panose="02010600030101010101" pitchFamily="2" charset="-122"/>
              </a:rPr>
              <a:t>2</a:t>
            </a:r>
            <a:r>
              <a:rPr lang="zh-CN" altLang="en-US" sz="2400" b="1" dirty="0">
                <a:solidFill>
                  <a:srgbClr val="000066"/>
                </a:solidFill>
                <a:latin typeface="宋体" panose="02010600030101010101" pitchFamily="2" charset="-122"/>
              </a:rPr>
              <a:t>、思考题</a:t>
            </a:r>
          </a:p>
          <a:p>
            <a:pPr eaLnBrk="0" hangingPunct="0">
              <a:lnSpc>
                <a:spcPct val="150000"/>
              </a:lnSpc>
            </a:pPr>
            <a:endParaRPr lang="zh-CN" altLang="en-US" sz="2400" b="1" dirty="0">
              <a:solidFill>
                <a:srgbClr val="000066"/>
              </a:solidFill>
              <a:latin typeface="宋体" panose="02010600030101010101" pitchFamily="2"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5"/>
          <p:cNvSpPr/>
          <p:nvPr/>
        </p:nvSpPr>
        <p:spPr>
          <a:xfrm>
            <a:off x="3276600" y="12700"/>
            <a:ext cx="2032000" cy="646113"/>
          </a:xfrm>
          <a:prstGeom prst="rect">
            <a:avLst/>
          </a:prstGeom>
          <a:noFill/>
          <a:ln w="9525">
            <a:noFill/>
          </a:ln>
        </p:spPr>
        <p:txBody>
          <a:bodyPr wrap="none" anchor="t" anchorCtr="0">
            <a:spAutoFit/>
          </a:bodyPr>
          <a:lstStyle/>
          <a:p>
            <a:r>
              <a:rPr lang="zh-CN" altLang="en-US" sz="3600" b="1" dirty="0">
                <a:solidFill>
                  <a:srgbClr val="FF0000"/>
                </a:solidFill>
                <a:latin typeface="华文中宋" panose="02010600040101010101" pitchFamily="2" charset="-122"/>
                <a:ea typeface="华文中宋" panose="02010600040101010101" pitchFamily="2" charset="-122"/>
              </a:rPr>
              <a:t>其他应用</a:t>
            </a:r>
          </a:p>
        </p:txBody>
      </p:sp>
      <p:sp>
        <p:nvSpPr>
          <p:cNvPr id="614406" name="Rectangle 6"/>
          <p:cNvSpPr>
            <a:spLocks noChangeArrowheads="1"/>
          </p:cNvSpPr>
          <p:nvPr/>
        </p:nvSpPr>
        <p:spPr bwMode="auto">
          <a:xfrm>
            <a:off x="-24799" y="1052736"/>
            <a:ext cx="8831290" cy="1930337"/>
          </a:xfrm>
          <a:prstGeom prst="rect">
            <a:avLst/>
          </a:prstGeom>
          <a:noFill/>
          <a:ln w="9525">
            <a:noFill/>
            <a:miter lim="800000"/>
          </a:ln>
          <a:effectLst/>
        </p:spPr>
        <p:txBody>
          <a:bodyPr anchor="ctr">
            <a:spAutoFit/>
          </a:bodyPr>
          <a:lstStyle/>
          <a:p>
            <a:pPr marL="0" marR="0" lvl="0" indent="304800" algn="l"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uLnTx/>
                <a:uFillTx/>
                <a:latin typeface="+mn-ea"/>
                <a:ea typeface="+mn-ea"/>
                <a:cs typeface="+mn-cs"/>
              </a:rPr>
              <a:t>    多普勒效应在核物理，天文学、工程技术，交通管理，医疗诊断等方面有十分广泛的应用。如用于卫星测速、光谱仪、多普勒雷达，多普勒彩色超声诊断仪等。</a:t>
            </a:r>
          </a:p>
        </p:txBody>
      </p:sp>
      <p:pic>
        <p:nvPicPr>
          <p:cNvPr id="9219" name="图片 1"/>
          <p:cNvPicPr>
            <a:picLocks noChangeAspect="1"/>
          </p:cNvPicPr>
          <p:nvPr/>
        </p:nvPicPr>
        <p:blipFill>
          <a:blip r:embed="rId2"/>
          <a:stretch>
            <a:fillRect/>
          </a:stretch>
        </p:blipFill>
        <p:spPr>
          <a:xfrm>
            <a:off x="468313" y="3144838"/>
            <a:ext cx="3017837" cy="2333625"/>
          </a:xfrm>
          <a:prstGeom prst="rect">
            <a:avLst/>
          </a:prstGeom>
          <a:noFill/>
          <a:ln w="9525">
            <a:noFill/>
          </a:ln>
        </p:spPr>
      </p:pic>
      <p:pic>
        <p:nvPicPr>
          <p:cNvPr id="9220" name="图片 2"/>
          <p:cNvPicPr>
            <a:picLocks noChangeAspect="1"/>
          </p:cNvPicPr>
          <p:nvPr/>
        </p:nvPicPr>
        <p:blipFill>
          <a:blip r:embed="rId3"/>
          <a:stretch>
            <a:fillRect/>
          </a:stretch>
        </p:blipFill>
        <p:spPr>
          <a:xfrm>
            <a:off x="4257675" y="3003550"/>
            <a:ext cx="1076325" cy="1047750"/>
          </a:xfrm>
          <a:prstGeom prst="rect">
            <a:avLst/>
          </a:prstGeom>
          <a:noFill/>
          <a:ln w="9525">
            <a:noFill/>
          </a:ln>
        </p:spPr>
      </p:pic>
      <p:pic>
        <p:nvPicPr>
          <p:cNvPr id="9221" name="图片 3"/>
          <p:cNvPicPr>
            <a:picLocks noChangeAspect="1"/>
          </p:cNvPicPr>
          <p:nvPr/>
        </p:nvPicPr>
        <p:blipFill>
          <a:blip r:embed="rId4"/>
          <a:stretch>
            <a:fillRect/>
          </a:stretch>
        </p:blipFill>
        <p:spPr>
          <a:xfrm>
            <a:off x="4257675" y="4322763"/>
            <a:ext cx="1076325" cy="1223962"/>
          </a:xfrm>
          <a:prstGeom prst="rect">
            <a:avLst/>
          </a:prstGeom>
          <a:noFill/>
          <a:ln w="9525">
            <a:noFill/>
          </a:ln>
        </p:spPr>
      </p:pic>
      <p:pic>
        <p:nvPicPr>
          <p:cNvPr id="9222" name="图片 4"/>
          <p:cNvPicPr>
            <a:picLocks noChangeAspect="1"/>
          </p:cNvPicPr>
          <p:nvPr/>
        </p:nvPicPr>
        <p:blipFill>
          <a:blip r:embed="rId5"/>
          <a:stretch>
            <a:fillRect/>
          </a:stretch>
        </p:blipFill>
        <p:spPr>
          <a:xfrm>
            <a:off x="5821363" y="2982913"/>
            <a:ext cx="2952750" cy="1085850"/>
          </a:xfrm>
          <a:prstGeom prst="rect">
            <a:avLst/>
          </a:prstGeom>
          <a:noFill/>
          <a:ln w="9525">
            <a:noFill/>
          </a:ln>
        </p:spPr>
      </p:pic>
      <p:pic>
        <p:nvPicPr>
          <p:cNvPr id="9223" name="图片 5"/>
          <p:cNvPicPr>
            <a:picLocks noChangeAspect="1"/>
          </p:cNvPicPr>
          <p:nvPr/>
        </p:nvPicPr>
        <p:blipFill>
          <a:blip r:embed="rId6"/>
          <a:stretch>
            <a:fillRect/>
          </a:stretch>
        </p:blipFill>
        <p:spPr>
          <a:xfrm>
            <a:off x="6318250" y="4149725"/>
            <a:ext cx="2513013" cy="1716088"/>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ext Box 4"/>
          <p:cNvSpPr txBox="1"/>
          <p:nvPr/>
        </p:nvSpPr>
        <p:spPr>
          <a:xfrm>
            <a:off x="79375" y="57150"/>
            <a:ext cx="2616200" cy="641350"/>
          </a:xfrm>
          <a:prstGeom prst="rect">
            <a:avLst/>
          </a:prstGeom>
          <a:noFill/>
          <a:ln w="9525">
            <a:noFill/>
          </a:ln>
        </p:spPr>
        <p:txBody>
          <a:bodyPr wrap="none" anchor="t" anchorCtr="0">
            <a:spAutoFit/>
          </a:bodyPr>
          <a:lstStyle/>
          <a:p>
            <a:r>
              <a:rPr lang="zh-CN" altLang="en-US" sz="3600" b="1" dirty="0">
                <a:solidFill>
                  <a:srgbClr val="FF0000"/>
                </a:solidFill>
                <a:latin typeface="华文中宋" panose="02010600040101010101" pitchFamily="2" charset="-122"/>
                <a:ea typeface="华文中宋" panose="02010600040101010101" pitchFamily="2" charset="-122"/>
              </a:rPr>
              <a:t>一 实验目的</a:t>
            </a:r>
          </a:p>
        </p:txBody>
      </p:sp>
      <p:sp>
        <p:nvSpPr>
          <p:cNvPr id="10242" name="Rectangle 11"/>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a typeface="宋体" panose="02010600030101010101" pitchFamily="2" charset="-122"/>
            </a:endParaRPr>
          </a:p>
        </p:txBody>
      </p:sp>
      <p:sp>
        <p:nvSpPr>
          <p:cNvPr id="10243" name="Rectangle 16"/>
          <p:cNvSpPr/>
          <p:nvPr/>
        </p:nvSpPr>
        <p:spPr>
          <a:xfrm>
            <a:off x="0" y="0"/>
            <a:ext cx="9144000" cy="0"/>
          </a:xfrm>
          <a:prstGeom prst="rect">
            <a:avLst/>
          </a:prstGeom>
          <a:noFill/>
          <a:ln w="9525">
            <a:noFill/>
          </a:ln>
        </p:spPr>
        <p:txBody>
          <a:bodyPr wrap="none" anchor="ctr" anchorCtr="0">
            <a:spAutoFit/>
          </a:bodyPr>
          <a:lstStyle/>
          <a:p>
            <a:endParaRPr lang="zh-CN" altLang="en-US" dirty="0">
              <a:latin typeface="Arial" panose="020B0604020202020204" pitchFamily="34" charset="0"/>
              <a:ea typeface="宋体" panose="02010600030101010101" pitchFamily="2" charset="-122"/>
            </a:endParaRPr>
          </a:p>
        </p:txBody>
      </p:sp>
      <p:sp>
        <p:nvSpPr>
          <p:cNvPr id="10245" name="TextBox 32"/>
          <p:cNvSpPr txBox="1">
            <a:spLocks noChangeArrowheads="1"/>
          </p:cNvSpPr>
          <p:nvPr/>
        </p:nvSpPr>
        <p:spPr bwMode="auto">
          <a:xfrm>
            <a:off x="251430" y="1052968"/>
            <a:ext cx="8358218" cy="2192908"/>
          </a:xfrm>
          <a:prstGeom prst="rect">
            <a:avLst/>
          </a:prstGeom>
          <a:noFill/>
          <a:ln w="9525">
            <a:noFill/>
            <a:miter lim="800000"/>
          </a:ln>
        </p:spPr>
        <p:txBody>
          <a:bodyPr>
            <a:spAutoFit/>
          </a:bodyPr>
          <a:lstStyle/>
          <a:p>
            <a:pPr marR="0" defTabSz="914400">
              <a:lnSpc>
                <a:spcPct val="150000"/>
              </a:lnSpc>
              <a:buClrTx/>
              <a:buSzTx/>
              <a:buFontTx/>
              <a:buNone/>
              <a:defRPr/>
            </a:pPr>
            <a:r>
              <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1</a:t>
            </a:r>
            <a:r>
              <a:rPr kumimoji="0" lang="en-US" altLang="zh-CN"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a:t>
            </a:r>
            <a:r>
              <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了解声速的多普勒效应，并测声速。</a:t>
            </a:r>
            <a:endPar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defTabSz="914400">
              <a:lnSpc>
                <a:spcPct val="150000"/>
              </a:lnSpc>
              <a:buClrTx/>
              <a:buSzTx/>
              <a:buFontTx/>
              <a:buNone/>
              <a:defRPr/>
            </a:pPr>
            <a:r>
              <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2</a:t>
            </a:r>
            <a:r>
              <a:rPr kumimoji="0" lang="en-US" altLang="zh-CN"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a:t>
            </a:r>
            <a:r>
              <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sym typeface="+mn-ea"/>
              </a:rPr>
              <a:t>了解相位法原理，并测声速。</a:t>
            </a:r>
            <a:endParaRPr kumimoji="0" lang="zh-CN" altLang="en-US" sz="3200"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a:p>
            <a:pPr marR="0" defTabSz="914400">
              <a:lnSpc>
                <a:spcPct val="150000"/>
              </a:lnSpc>
              <a:buClrTx/>
              <a:buSzTx/>
              <a:buFontTx/>
              <a:buNone/>
              <a:defRPr/>
            </a:pPr>
            <a:endParaRPr kumimoji="0" lang="zh-CN" altLang="en-US" sz="3200" b="1" kern="10" cap="none" spc="0" normalizeH="0" baseline="0" noProof="0" dirty="0">
              <a:ln w="9525">
                <a:solidFill>
                  <a:srgbClr val="000066"/>
                </a:solidFill>
                <a:round/>
              </a:ln>
              <a:solidFill>
                <a:srgbClr val="000066"/>
              </a:solidFill>
              <a:effectLst>
                <a:outerShdw dist="35921" dir="2700000" algn="ctr" rotWithShape="0">
                  <a:srgbClr val="C0C0C0">
                    <a:alpha val="80000"/>
                  </a:srgbClr>
                </a:outerShdw>
              </a:effectLst>
              <a:latin typeface="+mn-ea"/>
              <a:ea typeface="+mn-ea"/>
              <a:cs typeface="+mn-cs"/>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2"/>
          <p:cNvPicPr>
            <a:picLocks noChangeAspect="1"/>
          </p:cNvPicPr>
          <p:nvPr/>
        </p:nvPicPr>
        <p:blipFill>
          <a:blip r:embed="rId2"/>
          <a:srcRect l="34125" t="10838"/>
          <a:stretch>
            <a:fillRect/>
          </a:stretch>
        </p:blipFill>
        <p:spPr>
          <a:xfrm>
            <a:off x="395605" y="3856038"/>
            <a:ext cx="2232025" cy="2012950"/>
          </a:xfrm>
          <a:prstGeom prst="rect">
            <a:avLst/>
          </a:prstGeom>
          <a:noFill/>
          <a:ln w="9525">
            <a:noFill/>
          </a:ln>
        </p:spPr>
      </p:pic>
      <p:sp>
        <p:nvSpPr>
          <p:cNvPr id="2" name="矩形 1"/>
          <p:cNvSpPr/>
          <p:nvPr/>
        </p:nvSpPr>
        <p:spPr>
          <a:xfrm>
            <a:off x="1452563" y="2992438"/>
            <a:ext cx="3522663" cy="76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267" name="Text Box 8"/>
          <p:cNvSpPr txBox="1"/>
          <p:nvPr/>
        </p:nvSpPr>
        <p:spPr>
          <a:xfrm>
            <a:off x="496887" y="1382713"/>
            <a:ext cx="1338263" cy="369887"/>
          </a:xfrm>
          <a:prstGeom prst="rect">
            <a:avLst/>
          </a:prstGeom>
          <a:noFill/>
          <a:ln w="9525">
            <a:noFill/>
          </a:ln>
        </p:spPr>
        <p:txBody>
          <a:bodyPr wrap="none" anchor="t" anchorCtr="0">
            <a:spAutoFit/>
          </a:bodyPr>
          <a:lstStyle/>
          <a:p>
            <a:pPr eaLnBrk="0" hangingPunct="0"/>
            <a:r>
              <a:rPr lang="zh-CN" altLang="en-US" b="1" dirty="0">
                <a:solidFill>
                  <a:srgbClr val="0000FF"/>
                </a:solidFill>
                <a:latin typeface="Times New Roman" panose="02020603050405020304" pitchFamily="18" charset="0"/>
                <a:ea typeface="宋体" panose="02010600030101010101" pitchFamily="2" charset="-122"/>
              </a:rPr>
              <a:t>波源的频率</a:t>
            </a:r>
          </a:p>
        </p:txBody>
      </p:sp>
      <mc:AlternateContent xmlns:mc="http://schemas.openxmlformats.org/markup-compatibility/2006">
        <mc:Choice xmlns:a14="http://schemas.microsoft.com/office/drawing/2010/main" Requires="a14">
          <p:sp>
            <p:nvSpPr>
              <p:cNvPr id="11268" name="Object 9"/>
              <p:cNvSpPr txBox="1"/>
              <p:nvPr/>
            </p:nvSpPr>
            <p:spPr>
              <a:xfrm>
                <a:off x="1725613" y="1268413"/>
                <a:ext cx="381000" cy="534987"/>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1268" name="Object 9"/>
              <p:cNvSpPr txBox="1">
                <a:spLocks noRot="1" noChangeAspect="1" noMove="1" noResize="1" noEditPoints="1" noAdjustHandles="1" noChangeArrowheads="1" noChangeShapeType="1" noTextEdit="1"/>
              </p:cNvSpPr>
              <p:nvPr/>
            </p:nvSpPr>
            <p:spPr>
              <a:xfrm>
                <a:off x="1725613" y="1268413"/>
                <a:ext cx="381000" cy="534987"/>
              </a:xfrm>
              <a:prstGeom prst="rect">
                <a:avLst/>
              </a:prstGeom>
              <a:blipFill>
                <a:blip r:embed="rId3"/>
                <a:stretch>
                  <a:fillRect l="-1587"/>
                </a:stretch>
              </a:blipFill>
              <a:ln w="38100">
                <a:noFill/>
                <a:miter/>
              </a:ln>
            </p:spPr>
            <p:txBody>
              <a:bodyPr/>
              <a:lstStyle/>
              <a:p>
                <a:r>
                  <a:rPr lang="zh-CN" altLang="en-US">
                    <a:noFill/>
                  </a:rPr>
                  <a:t> </a:t>
                </a:r>
              </a:p>
            </p:txBody>
          </p:sp>
        </mc:Fallback>
      </mc:AlternateContent>
      <p:sp>
        <p:nvSpPr>
          <p:cNvPr id="11269" name="Text Box 10"/>
          <p:cNvSpPr txBox="1"/>
          <p:nvPr/>
        </p:nvSpPr>
        <p:spPr>
          <a:xfrm>
            <a:off x="444500" y="1895475"/>
            <a:ext cx="2262188" cy="369888"/>
          </a:xfrm>
          <a:prstGeom prst="rect">
            <a:avLst/>
          </a:prstGeom>
          <a:noFill/>
          <a:ln w="9525">
            <a:noFill/>
          </a:ln>
        </p:spPr>
        <p:txBody>
          <a:bodyPr wrap="none" anchor="t" anchorCtr="0">
            <a:spAutoFit/>
          </a:bodyPr>
          <a:lstStyle/>
          <a:p>
            <a:pPr eaLnBrk="0" hangingPunct="0"/>
            <a:r>
              <a:rPr lang="zh-CN" altLang="en-US" b="1" dirty="0">
                <a:solidFill>
                  <a:srgbClr val="0000FF"/>
                </a:solidFill>
                <a:latin typeface="Times New Roman" panose="02020603050405020304" pitchFamily="18" charset="0"/>
                <a:ea typeface="宋体" panose="02010600030101010101" pitchFamily="2" charset="-122"/>
              </a:rPr>
              <a:t>观察者接受到的频率</a:t>
            </a:r>
          </a:p>
        </p:txBody>
      </p:sp>
      <mc:AlternateContent xmlns:mc="http://schemas.openxmlformats.org/markup-compatibility/2006">
        <mc:Choice xmlns:a14="http://schemas.microsoft.com/office/drawing/2010/main" Requires="a14">
          <p:sp>
            <p:nvSpPr>
              <p:cNvPr id="11270" name="Object 11"/>
              <p:cNvSpPr txBox="1"/>
              <p:nvPr/>
            </p:nvSpPr>
            <p:spPr>
              <a:xfrm>
                <a:off x="2644775" y="1725613"/>
                <a:ext cx="419100" cy="581025"/>
              </a:xfrm>
              <a:prstGeom prst="rect">
                <a:avLst/>
              </a:prstGeom>
              <a:noFill/>
              <a:ln w="38100">
                <a:noFill/>
                <a:miter/>
              </a:ln>
            </p:spPr>
            <p:txBody>
              <a:bodyPr>
                <a:normAutofit fontScale="92500"/>
              </a:bodyPr>
              <a:lstStyle/>
              <a:p>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𝑅</m:t>
                              </m:r>
                            </m:sub>
                          </m:sSub>
                        </m:e>
                        <m:sup/>
                      </m:sSup>
                    </m:oMath>
                  </m:oMathPara>
                </a14:m>
                <a:endParaRPr lang="zh-CN" altLang="en-US"/>
              </a:p>
            </p:txBody>
          </p:sp>
        </mc:Choice>
        <mc:Fallback>
          <p:sp>
            <p:nvSpPr>
              <p:cNvPr id="11270" name="Object 11"/>
              <p:cNvSpPr txBox="1">
                <a:spLocks noRot="1" noChangeAspect="1" noMove="1" noResize="1" noEditPoints="1" noAdjustHandles="1" noChangeArrowheads="1" noChangeShapeType="1" noTextEdit="1"/>
              </p:cNvSpPr>
              <p:nvPr/>
            </p:nvSpPr>
            <p:spPr>
              <a:xfrm>
                <a:off x="2644775" y="1725613"/>
                <a:ext cx="419100" cy="581025"/>
              </a:xfrm>
              <a:prstGeom prst="rect">
                <a:avLst/>
              </a:prstGeom>
              <a:blipFill>
                <a:blip r:embed="rId4"/>
                <a:stretch>
                  <a:fillRect l="-2899"/>
                </a:stretch>
              </a:blipFill>
              <a:ln w="38100">
                <a:noFill/>
                <a:miter/>
              </a:ln>
            </p:spPr>
            <p:txBody>
              <a:bodyPr/>
              <a:lstStyle/>
              <a:p>
                <a:r>
                  <a:rPr lang="zh-CN" altLang="en-US">
                    <a:noFill/>
                  </a:rPr>
                  <a:t> </a:t>
                </a:r>
              </a:p>
            </p:txBody>
          </p:sp>
        </mc:Fallback>
      </mc:AlternateContent>
      <p:sp>
        <p:nvSpPr>
          <p:cNvPr id="11271" name="Text Box 15"/>
          <p:cNvSpPr txBox="1"/>
          <p:nvPr/>
        </p:nvSpPr>
        <p:spPr>
          <a:xfrm>
            <a:off x="473075" y="2276475"/>
            <a:ext cx="1676400" cy="584200"/>
          </a:xfrm>
          <a:prstGeom prst="rect">
            <a:avLst/>
          </a:prstGeom>
          <a:noFill/>
          <a:ln w="9525">
            <a:noFill/>
          </a:ln>
        </p:spPr>
        <p:txBody>
          <a:bodyPr wrap="none" anchor="t" anchorCtr="0">
            <a:spAutoFit/>
          </a:bodyPr>
          <a:lstStyle/>
          <a:p>
            <a:pPr eaLnBrk="0" hangingPunct="0"/>
            <a:r>
              <a:rPr lang="zh-CN" altLang="en-US" b="1" dirty="0">
                <a:solidFill>
                  <a:srgbClr val="0000FF"/>
                </a:solidFill>
                <a:latin typeface="Arial" panose="020B0604020202020204" pitchFamily="34" charset="0"/>
                <a:ea typeface="宋体" panose="02010600030101010101" pitchFamily="2" charset="-122"/>
              </a:rPr>
              <a:t>波的频率</a:t>
            </a:r>
            <a:r>
              <a:rPr lang="zh-CN" altLang="en-US" sz="3200" b="1" dirty="0">
                <a:solidFill>
                  <a:srgbClr val="0000FF"/>
                </a:solidFill>
                <a:latin typeface="Arial" panose="020B0604020202020204" pitchFamily="34" charset="0"/>
                <a:ea typeface="楷体_GB2312" pitchFamily="49" charset="-122"/>
              </a:rPr>
              <a:t>     </a:t>
            </a:r>
          </a:p>
        </p:txBody>
      </p:sp>
      <mc:AlternateContent xmlns:mc="http://schemas.openxmlformats.org/markup-compatibility/2006">
        <mc:Choice xmlns:a14="http://schemas.microsoft.com/office/drawing/2010/main" Requires="a14">
          <p:sp>
            <p:nvSpPr>
              <p:cNvPr id="11272" name="Object 16"/>
              <p:cNvSpPr txBox="1"/>
              <p:nvPr/>
            </p:nvSpPr>
            <p:spPr>
              <a:xfrm>
                <a:off x="1452563" y="2389188"/>
                <a:ext cx="382587" cy="509587"/>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𝑓</m:t>
                      </m:r>
                    </m:oMath>
                  </m:oMathPara>
                </a14:m>
                <a:endParaRPr lang="zh-CN" altLang="en-US"/>
              </a:p>
            </p:txBody>
          </p:sp>
        </mc:Choice>
        <mc:Fallback>
          <p:sp>
            <p:nvSpPr>
              <p:cNvPr id="11272" name="Object 16"/>
              <p:cNvSpPr txBox="1">
                <a:spLocks noRot="1" noChangeAspect="1" noMove="1" noResize="1" noEditPoints="1" noAdjustHandles="1" noChangeArrowheads="1" noChangeShapeType="1" noTextEdit="1"/>
              </p:cNvSpPr>
              <p:nvPr/>
            </p:nvSpPr>
            <p:spPr>
              <a:xfrm>
                <a:off x="1452563" y="2389188"/>
                <a:ext cx="382587" cy="509587"/>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11273" name="Text Box 17"/>
          <p:cNvSpPr txBox="1"/>
          <p:nvPr/>
        </p:nvSpPr>
        <p:spPr>
          <a:xfrm>
            <a:off x="1770063" y="2470150"/>
            <a:ext cx="4550410" cy="368300"/>
          </a:xfrm>
          <a:prstGeom prst="rect">
            <a:avLst/>
          </a:prstGeom>
          <a:noFill/>
          <a:ln w="9525">
            <a:noFill/>
          </a:ln>
        </p:spPr>
        <p:txBody>
          <a:bodyPr wrap="none" anchor="t" anchorCtr="0">
            <a:spAutoFit/>
          </a:bodyPr>
          <a:lstStyle/>
          <a:p>
            <a:pPr eaLnBrk="0" hangingPunct="0"/>
            <a:r>
              <a:rPr lang="zh-CN" altLang="en-US" b="1" dirty="0">
                <a:solidFill>
                  <a:srgbClr val="000066"/>
                </a:solidFill>
                <a:latin typeface="Arial" panose="020B0604020202020204" pitchFamily="34" charset="0"/>
                <a:ea typeface="宋体" panose="02010600030101010101" pitchFamily="2" charset="-122"/>
              </a:rPr>
              <a:t>单位时间通过介质中某一点的完整波的个数</a:t>
            </a:r>
          </a:p>
        </p:txBody>
      </p:sp>
      <p:sp>
        <p:nvSpPr>
          <p:cNvPr id="11274" name="Rectangle 18"/>
          <p:cNvSpPr/>
          <p:nvPr/>
        </p:nvSpPr>
        <p:spPr>
          <a:xfrm>
            <a:off x="2117725" y="1382713"/>
            <a:ext cx="6259513" cy="369887"/>
          </a:xfrm>
          <a:prstGeom prst="rect">
            <a:avLst/>
          </a:prstGeom>
          <a:noFill/>
          <a:ln w="9525">
            <a:noFill/>
          </a:ln>
        </p:spPr>
        <p:txBody>
          <a:bodyPr anchor="t" anchorCtr="0">
            <a:spAutoFit/>
          </a:bodyPr>
          <a:lstStyle/>
          <a:p>
            <a:pPr eaLnBrk="0" hangingPunct="0"/>
            <a:r>
              <a:rPr lang="zh-CN" altLang="en-US" b="1" dirty="0">
                <a:solidFill>
                  <a:srgbClr val="000066"/>
                </a:solidFill>
                <a:latin typeface="Arial" panose="020B0604020202020204" pitchFamily="34" charset="0"/>
                <a:ea typeface="宋体" panose="02010600030101010101" pitchFamily="2" charset="-122"/>
              </a:rPr>
              <a:t>是单位时间内波源振动的次数或发出的</a:t>
            </a:r>
            <a:r>
              <a:rPr lang="zh-CN" altLang="en-US" b="1" dirty="0">
                <a:solidFill>
                  <a:srgbClr val="000066"/>
                </a:solidFill>
                <a:latin typeface="华文中宋" panose="02010600040101010101" pitchFamily="2" charset="-122"/>
                <a:ea typeface="宋体" panose="02010600030101010101" pitchFamily="2" charset="-122"/>
              </a:rPr>
              <a:t>‘</a:t>
            </a:r>
            <a:r>
              <a:rPr lang="zh-CN" altLang="en-US" b="1" dirty="0">
                <a:solidFill>
                  <a:srgbClr val="000066"/>
                </a:solidFill>
                <a:latin typeface="Arial" panose="020B0604020202020204" pitchFamily="34" charset="0"/>
                <a:ea typeface="宋体" panose="02010600030101010101" pitchFamily="2" charset="-122"/>
              </a:rPr>
              <a:t>完整波</a:t>
            </a:r>
            <a:r>
              <a:rPr lang="zh-CN" altLang="en-US" b="1" dirty="0">
                <a:solidFill>
                  <a:srgbClr val="000066"/>
                </a:solidFill>
                <a:latin typeface="华文中宋" panose="02010600040101010101" pitchFamily="2" charset="-122"/>
                <a:ea typeface="宋体" panose="02010600030101010101" pitchFamily="2" charset="-122"/>
              </a:rPr>
              <a:t>’</a:t>
            </a:r>
            <a:r>
              <a:rPr lang="zh-CN" altLang="en-US" b="1" dirty="0">
                <a:solidFill>
                  <a:srgbClr val="000066"/>
                </a:solidFill>
                <a:latin typeface="Arial" panose="020B0604020202020204" pitchFamily="34" charset="0"/>
                <a:ea typeface="宋体" panose="02010600030101010101" pitchFamily="2" charset="-122"/>
              </a:rPr>
              <a:t>的个数；</a:t>
            </a:r>
          </a:p>
        </p:txBody>
      </p:sp>
      <p:sp>
        <p:nvSpPr>
          <p:cNvPr id="11275" name="Rectangle 19"/>
          <p:cNvSpPr/>
          <p:nvPr/>
        </p:nvSpPr>
        <p:spPr>
          <a:xfrm>
            <a:off x="2981325" y="1870075"/>
            <a:ext cx="5395913" cy="922338"/>
          </a:xfrm>
          <a:prstGeom prst="rect">
            <a:avLst/>
          </a:prstGeom>
          <a:noFill/>
          <a:ln w="9525">
            <a:noFill/>
          </a:ln>
        </p:spPr>
        <p:txBody>
          <a:bodyPr anchor="t" anchorCtr="0">
            <a:spAutoFit/>
          </a:bodyPr>
          <a:lstStyle/>
          <a:p>
            <a:pPr eaLnBrk="0" hangingPunct="0"/>
            <a:r>
              <a:rPr lang="zh-CN" altLang="en-US" b="1" dirty="0">
                <a:solidFill>
                  <a:srgbClr val="000066"/>
                </a:solidFill>
                <a:latin typeface="Arial" panose="020B0604020202020204" pitchFamily="34" charset="0"/>
                <a:ea typeface="楷体_GB2312" pitchFamily="49" charset="-122"/>
              </a:rPr>
              <a:t>是</a:t>
            </a:r>
            <a:r>
              <a:rPr lang="zh-CN" altLang="en-US" b="1" dirty="0">
                <a:solidFill>
                  <a:srgbClr val="000066"/>
                </a:solidFill>
                <a:latin typeface="华文中宋" panose="02010600040101010101" pitchFamily="2" charset="-122"/>
                <a:ea typeface="宋体" panose="02010600030101010101" pitchFamily="2" charset="-122"/>
              </a:rPr>
              <a:t>观察者在单位时间内接受 到的振动数或完整波的个数；</a:t>
            </a:r>
          </a:p>
          <a:p>
            <a:pPr eaLnBrk="0" hangingPunct="0"/>
            <a:endParaRPr lang="en-US" altLang="zh-CN" b="1" dirty="0">
              <a:solidFill>
                <a:srgbClr val="000066"/>
              </a:solidFill>
              <a:latin typeface="华文中宋" panose="02010600040101010101" pitchFamily="2" charset="-122"/>
              <a:ea typeface="宋体" panose="02010600030101010101" pitchFamily="2" charset="-122"/>
            </a:endParaRPr>
          </a:p>
        </p:txBody>
      </p:sp>
      <p:sp>
        <p:nvSpPr>
          <p:cNvPr id="11276" name="Text Box 4"/>
          <p:cNvSpPr txBox="1"/>
          <p:nvPr/>
        </p:nvSpPr>
        <p:spPr>
          <a:xfrm>
            <a:off x="79375" y="57150"/>
            <a:ext cx="6505575" cy="644525"/>
          </a:xfrm>
          <a:prstGeom prst="rect">
            <a:avLst/>
          </a:prstGeom>
          <a:noFill/>
          <a:ln w="9525">
            <a:noFill/>
          </a:ln>
        </p:spPr>
        <p:txBody>
          <a:bodyPr wrap="square" anchor="t" anchorCtr="0">
            <a:spAutoFit/>
          </a:bodyPr>
          <a:lstStyle/>
          <a:p>
            <a:r>
              <a:rPr lang="zh-CN" altLang="en-US" sz="3600" b="1" dirty="0">
                <a:solidFill>
                  <a:srgbClr val="FF0000"/>
                </a:solidFill>
                <a:latin typeface="华文中宋" panose="02010600040101010101" pitchFamily="2" charset="-122"/>
                <a:ea typeface="华文中宋" panose="02010600040101010101" pitchFamily="2" charset="-122"/>
              </a:rPr>
              <a:t>二 实验原理</a:t>
            </a:r>
            <a:r>
              <a:rPr lang="en-US" altLang="zh-CN" sz="3600" b="1" dirty="0">
                <a:solidFill>
                  <a:srgbClr val="FF0000"/>
                </a:solidFill>
                <a:latin typeface="华文中宋" panose="02010600040101010101" pitchFamily="2" charset="-122"/>
                <a:ea typeface="华文中宋" panose="02010600040101010101" pitchFamily="2" charset="-122"/>
              </a:rPr>
              <a:t>/</a:t>
            </a:r>
            <a:r>
              <a:rPr lang="en-US" altLang="zh-CN" sz="2400" b="1" dirty="0">
                <a:solidFill>
                  <a:srgbClr val="006666"/>
                </a:solidFill>
                <a:latin typeface="微软雅黑" panose="020B0503020204020204" pitchFamily="34" charset="-122"/>
                <a:ea typeface="微软雅黑" panose="020B0503020204020204" pitchFamily="34" charset="-122"/>
              </a:rPr>
              <a:t>2.1</a:t>
            </a:r>
            <a:r>
              <a:rPr lang="zh-CN" altLang="en-US" sz="2400" b="1" dirty="0">
                <a:solidFill>
                  <a:srgbClr val="006666"/>
                </a:solidFill>
                <a:latin typeface="微软雅黑" panose="020B0503020204020204" pitchFamily="34" charset="-122"/>
                <a:ea typeface="微软雅黑" panose="020B0503020204020204" pitchFamily="34" charset="-122"/>
              </a:rPr>
              <a:t>多普勒效应测声速</a:t>
            </a:r>
          </a:p>
        </p:txBody>
      </p:sp>
      <p:sp>
        <p:nvSpPr>
          <p:cNvPr id="11277" name="Rectangle 18"/>
          <p:cNvSpPr/>
          <p:nvPr/>
        </p:nvSpPr>
        <p:spPr>
          <a:xfrm>
            <a:off x="292100" y="860425"/>
            <a:ext cx="6259513" cy="460375"/>
          </a:xfrm>
          <a:prstGeom prst="rect">
            <a:avLst/>
          </a:prstGeom>
          <a:noFill/>
          <a:ln w="9525">
            <a:noFill/>
          </a:ln>
        </p:spPr>
        <p:txBody>
          <a:bodyPr anchor="t" anchorCtr="0">
            <a:spAutoFit/>
          </a:bodyPr>
          <a:lstStyle/>
          <a:p>
            <a:pPr eaLnBrk="0" hangingPunct="0"/>
            <a:r>
              <a:rPr lang="en-US" altLang="zh-CN" sz="2400" b="1" dirty="0">
                <a:solidFill>
                  <a:srgbClr val="006666"/>
                </a:solidFill>
                <a:latin typeface="微软雅黑" panose="020B0503020204020204" pitchFamily="34" charset="-122"/>
                <a:ea typeface="微软雅黑" panose="020B0503020204020204" pitchFamily="34" charset="-122"/>
              </a:rPr>
              <a:t>2.1 </a:t>
            </a:r>
            <a:r>
              <a:rPr lang="zh-CN" altLang="en-US" sz="2400" b="1" dirty="0">
                <a:solidFill>
                  <a:srgbClr val="006666"/>
                </a:solidFill>
                <a:latin typeface="微软雅黑" panose="020B0503020204020204" pitchFamily="34" charset="-122"/>
                <a:ea typeface="微软雅黑" panose="020B0503020204020204" pitchFamily="34" charset="-122"/>
              </a:rPr>
              <a:t>用多普勒效应测声速</a:t>
            </a:r>
          </a:p>
        </p:txBody>
      </p:sp>
      <p:sp>
        <p:nvSpPr>
          <p:cNvPr id="11278" name="Text Box 8"/>
          <p:cNvSpPr txBox="1"/>
          <p:nvPr/>
        </p:nvSpPr>
        <p:spPr>
          <a:xfrm>
            <a:off x="1519238" y="2992438"/>
            <a:ext cx="3671887" cy="369887"/>
          </a:xfrm>
          <a:prstGeom prst="rect">
            <a:avLst/>
          </a:prstGeom>
          <a:noFill/>
          <a:ln w="9525">
            <a:noFill/>
          </a:ln>
        </p:spPr>
        <p:txBody>
          <a:bodyPr wrap="none" anchor="t" anchorCtr="0">
            <a:spAutoFit/>
          </a:bodyPr>
          <a:lstStyle/>
          <a:p>
            <a:pPr eaLnBrk="0" hangingPunct="0"/>
            <a:r>
              <a:rPr lang="zh-CN" altLang="en-US" b="1" dirty="0">
                <a:solidFill>
                  <a:srgbClr val="C00000"/>
                </a:solidFill>
                <a:latin typeface="华文中宋" panose="02010600040101010101" pitchFamily="2" charset="-122"/>
                <a:ea typeface="华文中宋" panose="02010600040101010101" pitchFamily="2" charset="-122"/>
              </a:rPr>
              <a:t>波源和观测者之间无相对运动时：</a:t>
            </a:r>
          </a:p>
        </p:txBody>
      </p:sp>
      <mc:AlternateContent xmlns:mc="http://schemas.openxmlformats.org/markup-compatibility/2006">
        <mc:Choice xmlns:a14="http://schemas.microsoft.com/office/drawing/2010/main" Requires="a14">
          <p:sp>
            <p:nvSpPr>
              <p:cNvPr id="11279" name="Object 11"/>
              <p:cNvSpPr txBox="1"/>
              <p:nvPr/>
            </p:nvSpPr>
            <p:spPr>
              <a:xfrm>
                <a:off x="2478088" y="3362325"/>
                <a:ext cx="1420812" cy="438150"/>
              </a:xfrm>
              <a:prstGeom prst="rect">
                <a:avLst/>
              </a:prstGeom>
              <a:noFill/>
              <a:ln w="38100">
                <a:noFill/>
                <a:miter/>
              </a:ln>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𝑅</m:t>
                              </m:r>
                            </m:sub>
                          </m:sSub>
                        </m:e>
                        <m:sup/>
                      </m:sSup>
                    </m:oMath>
                  </m:oMathPara>
                </a14:m>
                <a:endParaRPr lang="zh-CN" altLang="en-US" dirty="0"/>
              </a:p>
            </p:txBody>
          </p:sp>
        </mc:Choice>
        <mc:Fallback>
          <p:sp>
            <p:nvSpPr>
              <p:cNvPr id="11279" name="Object 11"/>
              <p:cNvSpPr txBox="1">
                <a:spLocks noRot="1" noChangeAspect="1" noMove="1" noResize="1" noEditPoints="1" noAdjustHandles="1" noChangeArrowheads="1" noChangeShapeType="1" noTextEdit="1"/>
              </p:cNvSpPr>
              <p:nvPr/>
            </p:nvSpPr>
            <p:spPr>
              <a:xfrm>
                <a:off x="2478088" y="3362325"/>
                <a:ext cx="1420812" cy="438150"/>
              </a:xfrm>
              <a:prstGeom prst="rect">
                <a:avLst/>
              </a:prstGeom>
              <a:blipFill>
                <a:blip r:embed="rId6"/>
                <a:stretch>
                  <a:fillRect b="-2817"/>
                </a:stretch>
              </a:blipFill>
              <a:ln w="38100">
                <a:noFill/>
                <a:miter/>
              </a:ln>
            </p:spPr>
            <p:txBody>
              <a:bodyPr/>
              <a:lstStyle/>
              <a:p>
                <a:r>
                  <a:rPr lang="zh-CN" altLang="en-US">
                    <a:noFill/>
                  </a:rPr>
                  <a:t> </a:t>
                </a:r>
              </a:p>
            </p:txBody>
          </p:sp>
        </mc:Fallback>
      </mc:AlternateContent>
      <p:sp>
        <p:nvSpPr>
          <p:cNvPr id="11280" name="Text Box 8"/>
          <p:cNvSpPr txBox="1"/>
          <p:nvPr/>
        </p:nvSpPr>
        <p:spPr>
          <a:xfrm>
            <a:off x="1558925" y="3973513"/>
            <a:ext cx="5986145" cy="1568450"/>
          </a:xfrm>
          <a:prstGeom prst="rect">
            <a:avLst/>
          </a:prstGeom>
          <a:noFill/>
          <a:ln w="9525">
            <a:noFill/>
          </a:ln>
        </p:spPr>
        <p:txBody>
          <a:bodyPr wrap="none" anchor="t" anchorCtr="0">
            <a:spAutoFit/>
          </a:bodyPr>
          <a:lstStyle/>
          <a:p>
            <a:pPr algn="l" eaLnBrk="0" hangingPunct="0">
              <a:lnSpc>
                <a:spcPct val="150000"/>
              </a:lnSpc>
            </a:pPr>
            <a:r>
              <a:rPr lang="zh-CN" altLang="en-US" sz="2400" b="1" dirty="0">
                <a:solidFill>
                  <a:srgbClr val="C00000"/>
                </a:solidFill>
                <a:latin typeface="华文中宋" panose="02010600040101010101" pitchFamily="2" charset="-122"/>
                <a:ea typeface="华文中宋" panose="02010600040101010101" pitchFamily="2" charset="-122"/>
              </a:rPr>
              <a:t>波源和观测者之间有相对</a:t>
            </a:r>
            <a:endParaRPr lang="en-US" altLang="zh-CN" sz="2400" b="1" dirty="0">
              <a:solidFill>
                <a:srgbClr val="C00000"/>
              </a:solidFill>
              <a:latin typeface="华文中宋" panose="02010600040101010101" pitchFamily="2" charset="-122"/>
              <a:ea typeface="华文中宋" panose="02010600040101010101" pitchFamily="2" charset="-122"/>
            </a:endParaRPr>
          </a:p>
          <a:p>
            <a:pPr algn="l" eaLnBrk="0" hangingPunct="0">
              <a:lnSpc>
                <a:spcPct val="150000"/>
              </a:lnSpc>
            </a:pPr>
            <a:r>
              <a:rPr lang="zh-CN" altLang="en-US" sz="2400" b="1" dirty="0">
                <a:solidFill>
                  <a:srgbClr val="C00000"/>
                </a:solidFill>
                <a:latin typeface="华文中宋" panose="02010600040101010101" pitchFamily="2" charset="-122"/>
                <a:ea typeface="华文中宋" panose="02010600040101010101" pitchFamily="2" charset="-122"/>
              </a:rPr>
              <a:t>运动时是什么情况？</a:t>
            </a:r>
            <a:r>
              <a:rPr lang="zh-CN" altLang="en-US" sz="2400" b="1" dirty="0">
                <a:solidFill>
                  <a:srgbClr val="C00000"/>
                </a:solidFill>
                <a:latin typeface="华文中宋" panose="02010600040101010101" pitchFamily="2" charset="-122"/>
                <a:ea typeface="华文中宋" panose="02010600040101010101" pitchFamily="2" charset="-122"/>
                <a:sym typeface="+mn-ea"/>
              </a:rPr>
              <a:t>它的定量关系是什么？</a:t>
            </a:r>
            <a:endParaRPr kumimoji="1" lang="zh-CN" altLang="en-US" sz="2400" b="1" i="0" u="none" strike="noStrike" kern="1200" cap="none" spc="0" normalizeH="0" baseline="0" noProof="0" dirty="0">
              <a:ln>
                <a:noFill/>
              </a:ln>
              <a:solidFill>
                <a:srgbClr val="FF3399"/>
              </a:solidFill>
              <a:effectLst/>
              <a:uLnTx/>
              <a:uFillTx/>
              <a:latin typeface="华文中宋" panose="02010600040101010101" pitchFamily="2" charset="-122"/>
              <a:ea typeface="华文中宋" panose="02010600040101010101" pitchFamily="2" charset="-122"/>
              <a:cs typeface="+mn-cs"/>
            </a:endParaRPr>
          </a:p>
          <a:p>
            <a:pPr eaLnBrk="0" hangingPunct="0"/>
            <a:endParaRPr lang="zh-CN" altLang="en-US" sz="2400" b="1" dirty="0">
              <a:solidFill>
                <a:srgbClr val="C00000"/>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p:cNvSpPr/>
          <p:nvPr/>
        </p:nvSpPr>
        <p:spPr>
          <a:xfrm>
            <a:off x="2390775" y="4729163"/>
            <a:ext cx="2352675" cy="1201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4" name="矩形 43"/>
          <p:cNvSpPr/>
          <p:nvPr/>
        </p:nvSpPr>
        <p:spPr>
          <a:xfrm>
            <a:off x="100013" y="812800"/>
            <a:ext cx="8289925" cy="12557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mc:AlternateContent xmlns:mc="http://schemas.openxmlformats.org/markup-compatibility/2006">
        <mc:Choice xmlns:a14="http://schemas.microsoft.com/office/drawing/2010/main" Requires="a14">
          <p:sp>
            <p:nvSpPr>
              <p:cNvPr id="12291" name="Object 4"/>
              <p:cNvSpPr txBox="1"/>
              <p:nvPr/>
            </p:nvSpPr>
            <p:spPr>
              <a:xfrm>
                <a:off x="179388" y="920750"/>
                <a:ext cx="4219575" cy="428625"/>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表示波源相对于媒质的运动速度。</m:t>
                      </m:r>
                    </m:oMath>
                  </m:oMathPara>
                </a14:m>
                <a:endParaRPr lang="zh-CN" altLang="en-US" dirty="0"/>
              </a:p>
            </p:txBody>
          </p:sp>
        </mc:Choice>
        <mc:Fallback>
          <p:sp>
            <p:nvSpPr>
              <p:cNvPr id="12291" name="Object 4"/>
              <p:cNvSpPr txBox="1">
                <a:spLocks noRot="1" noChangeAspect="1" noMove="1" noResize="1" noEditPoints="1" noAdjustHandles="1" noChangeArrowheads="1" noChangeShapeType="1" noTextEdit="1"/>
              </p:cNvSpPr>
              <p:nvPr/>
            </p:nvSpPr>
            <p:spPr>
              <a:xfrm>
                <a:off x="179388" y="920750"/>
                <a:ext cx="4219575" cy="42862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92" name="Object 6"/>
              <p:cNvSpPr txBox="1"/>
              <p:nvPr/>
            </p:nvSpPr>
            <p:spPr>
              <a:xfrm>
                <a:off x="163513" y="1314450"/>
                <a:ext cx="4568825" cy="41910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𝑅</m:t>
                          </m:r>
                        </m:sub>
                      </m:sSub>
                      <m:r>
                        <a:rPr lang="zh-CN" altLang="en-US" i="1">
                          <a:solidFill>
                            <a:srgbClr val="000000"/>
                          </a:solidFill>
                          <a:latin typeface="Cambria Math" panose="02040503050406030204" pitchFamily="18" charset="0"/>
                        </a:rPr>
                        <m:t>表示观察者相对于媒质的运动速度</m:t>
                      </m:r>
                    </m:oMath>
                  </m:oMathPara>
                </a14:m>
                <a:endParaRPr lang="zh-CN" altLang="en-US" dirty="0"/>
              </a:p>
            </p:txBody>
          </p:sp>
        </mc:Choice>
        <mc:Fallback>
          <p:sp>
            <p:nvSpPr>
              <p:cNvPr id="12292" name="Object 6"/>
              <p:cNvSpPr txBox="1">
                <a:spLocks noRot="1" noChangeAspect="1" noMove="1" noResize="1" noEditPoints="1" noAdjustHandles="1" noChangeArrowheads="1" noChangeShapeType="1" noTextEdit="1"/>
              </p:cNvSpPr>
              <p:nvPr/>
            </p:nvSpPr>
            <p:spPr>
              <a:xfrm>
                <a:off x="163513" y="1314450"/>
                <a:ext cx="4568825" cy="419100"/>
              </a:xfrm>
              <a:prstGeom prst="rect">
                <a:avLst/>
              </a:prstGeom>
              <a:blipFill>
                <a:blip r:embed="rId3"/>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293" name="Object 14"/>
              <p:cNvSpPr txBox="1"/>
              <p:nvPr/>
            </p:nvSpPr>
            <p:spPr>
              <a:xfrm>
                <a:off x="222250" y="1717675"/>
                <a:ext cx="5148263" cy="350838"/>
              </a:xfrm>
              <a:prstGeom prst="rect">
                <a:avLst/>
              </a:prstGeom>
              <a:noFill/>
              <a:ln w="38100">
                <a:noFill/>
                <a:miter/>
              </a:ln>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表示波速</m:t>
                      </m:r>
                      <m:r>
                        <a:rPr lang="zh-CN" altLang="en-US" i="0">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，单位时间内相位传播的速度。</m:t>
                      </m:r>
                    </m:oMath>
                  </m:oMathPara>
                </a14:m>
                <a:endParaRPr lang="zh-CN" altLang="en-US" dirty="0"/>
              </a:p>
            </p:txBody>
          </p:sp>
        </mc:Choice>
        <mc:Fallback>
          <p:sp>
            <p:nvSpPr>
              <p:cNvPr id="12293" name="Object 14"/>
              <p:cNvSpPr txBox="1">
                <a:spLocks noRot="1" noChangeAspect="1" noMove="1" noResize="1" noEditPoints="1" noAdjustHandles="1" noChangeArrowheads="1" noChangeShapeType="1" noTextEdit="1"/>
              </p:cNvSpPr>
              <p:nvPr/>
            </p:nvSpPr>
            <p:spPr>
              <a:xfrm>
                <a:off x="222250" y="1717675"/>
                <a:ext cx="5148263" cy="350838"/>
              </a:xfrm>
              <a:prstGeom prst="rect">
                <a:avLst/>
              </a:prstGeom>
              <a:blipFill>
                <a:blip r:embed="rId4"/>
                <a:stretch>
                  <a:fillRect b="-8772"/>
                </a:stretch>
              </a:blipFill>
              <a:ln w="38100">
                <a:noFill/>
                <a:miter/>
              </a:ln>
            </p:spPr>
            <p:txBody>
              <a:bodyPr/>
              <a:lstStyle/>
              <a:p>
                <a:r>
                  <a:rPr lang="zh-CN" altLang="en-US">
                    <a:noFill/>
                  </a:rPr>
                  <a:t> </a:t>
                </a:r>
              </a:p>
            </p:txBody>
          </p:sp>
        </mc:Fallback>
      </mc:AlternateContent>
      <p:sp>
        <p:nvSpPr>
          <p:cNvPr id="12294" name="矩形 5"/>
          <p:cNvSpPr/>
          <p:nvPr/>
        </p:nvSpPr>
        <p:spPr>
          <a:xfrm>
            <a:off x="0" y="173038"/>
            <a:ext cx="5553075" cy="460375"/>
          </a:xfrm>
          <a:prstGeom prst="rect">
            <a:avLst/>
          </a:prstGeom>
          <a:noFill/>
          <a:ln w="9525">
            <a:noFill/>
          </a:ln>
        </p:spPr>
        <p:txBody>
          <a:bodyPr wrap="none" anchor="t" anchorCtr="0">
            <a:spAutoFit/>
          </a:bodyPr>
          <a:lstStyle/>
          <a:p>
            <a:pPr eaLnBrk="0" hangingPunct="0"/>
            <a:r>
              <a:rPr lang="zh-CN" altLang="en-US" sz="2400" b="1" dirty="0">
                <a:solidFill>
                  <a:srgbClr val="006666"/>
                </a:solidFill>
                <a:latin typeface="微软雅黑" panose="020B0503020204020204" pitchFamily="34" charset="-122"/>
                <a:ea typeface="微软雅黑" panose="020B0503020204020204" pitchFamily="34" charset="-122"/>
              </a:rPr>
              <a:t>情况</a:t>
            </a:r>
            <a:r>
              <a:rPr lang="en-US" altLang="zh-CN" sz="2400" b="1" dirty="0">
                <a:solidFill>
                  <a:srgbClr val="006666"/>
                </a:solidFill>
                <a:latin typeface="微软雅黑" panose="020B0503020204020204" pitchFamily="34" charset="-122"/>
                <a:ea typeface="微软雅黑" panose="020B0503020204020204" pitchFamily="34" charset="-122"/>
              </a:rPr>
              <a:t>1</a:t>
            </a:r>
            <a:r>
              <a:rPr lang="zh-CN" altLang="en-US" sz="2400" b="1" dirty="0">
                <a:solidFill>
                  <a:srgbClr val="006666"/>
                </a:solidFill>
                <a:latin typeface="微软雅黑" panose="020B0503020204020204" pitchFamily="34" charset="-122"/>
                <a:ea typeface="微软雅黑" panose="020B0503020204020204" pitchFamily="34" charset="-122"/>
              </a:rPr>
              <a:t>：相对媒质观测者不动，波源运动</a:t>
            </a:r>
            <a:endParaRPr lang="zh-CN" altLang="en-US" sz="2400" dirty="0">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2295" name="Object 40"/>
              <p:cNvSpPr txBox="1"/>
              <p:nvPr/>
            </p:nvSpPr>
            <p:spPr>
              <a:xfrm>
                <a:off x="2490788" y="2206625"/>
                <a:ext cx="1374775" cy="498475"/>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𝜆</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0</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𝑠</m:t>
                          </m:r>
                        </m:sub>
                      </m:sSub>
                    </m:oMath>
                  </m:oMathPara>
                </a14:m>
                <a:endParaRPr lang="zh-CN" altLang="en-US" dirty="0"/>
              </a:p>
            </p:txBody>
          </p:sp>
        </mc:Choice>
        <mc:Fallback>
          <p:sp>
            <p:nvSpPr>
              <p:cNvPr id="12295" name="Object 40"/>
              <p:cNvSpPr txBox="1">
                <a:spLocks noRot="1" noChangeAspect="1" noMove="1" noResize="1" noEditPoints="1" noAdjustHandles="1" noChangeArrowheads="1" noChangeShapeType="1" noTextEdit="1"/>
              </p:cNvSpPr>
              <p:nvPr/>
            </p:nvSpPr>
            <p:spPr>
              <a:xfrm>
                <a:off x="2490788" y="2206625"/>
                <a:ext cx="1374775" cy="498475"/>
              </a:xfrm>
              <a:prstGeom prst="rect">
                <a:avLst/>
              </a:prstGeom>
              <a:blipFill>
                <a:blip r:embed="rId5"/>
                <a:stretch>
                  <a:fillRect/>
                </a:stretch>
              </a:blipFill>
              <a:ln w="38100">
                <a:noFill/>
                <a:miter/>
              </a:ln>
            </p:spPr>
            <p:txBody>
              <a:bodyPr/>
              <a:lstStyle/>
              <a:p>
                <a:r>
                  <a:rPr lang="zh-CN" altLang="en-US">
                    <a:noFill/>
                  </a:rPr>
                  <a:t> </a:t>
                </a:r>
              </a:p>
            </p:txBody>
          </p:sp>
        </mc:Fallback>
      </mc:AlternateContent>
      <p:grpSp>
        <p:nvGrpSpPr>
          <p:cNvPr id="12296" name="Group 2"/>
          <p:cNvGrpSpPr/>
          <p:nvPr/>
        </p:nvGrpSpPr>
        <p:grpSpPr>
          <a:xfrm>
            <a:off x="5749925" y="2795588"/>
            <a:ext cx="2514600" cy="1295400"/>
            <a:chOff x="4032" y="1920"/>
            <a:chExt cx="1584" cy="816"/>
          </a:xfrm>
        </p:grpSpPr>
        <p:sp>
          <p:nvSpPr>
            <p:cNvPr id="12297" name="Freeform 3"/>
            <p:cNvSpPr/>
            <p:nvPr/>
          </p:nvSpPr>
          <p:spPr>
            <a:xfrm>
              <a:off x="4032" y="1920"/>
              <a:ext cx="1584" cy="624"/>
            </a:xfrm>
            <a:custGeom>
              <a:avLst/>
              <a:gdLst/>
              <a:ahLst/>
              <a:cxnLst>
                <a:cxn ang="0">
                  <a:pos x="0" y="312"/>
                </a:cxn>
                <a:cxn ang="0">
                  <a:pos x="396" y="0"/>
                </a:cxn>
                <a:cxn ang="0">
                  <a:pos x="792" y="312"/>
                </a:cxn>
                <a:cxn ang="0">
                  <a:pos x="1188" y="624"/>
                </a:cxn>
                <a:cxn ang="0">
                  <a:pos x="1584" y="312"/>
                </a:cxn>
              </a:cxnLst>
              <a:rect l="0" t="0" r="0" b="0"/>
              <a:pathLst>
                <a:path w="552" h="336">
                  <a:moveTo>
                    <a:pt x="0" y="168"/>
                  </a:moveTo>
                  <a:cubicBezTo>
                    <a:pt x="27" y="115"/>
                    <a:pt x="92" y="0"/>
                    <a:pt x="138" y="0"/>
                  </a:cubicBezTo>
                  <a:cubicBezTo>
                    <a:pt x="184" y="0"/>
                    <a:pt x="231" y="98"/>
                    <a:pt x="276" y="168"/>
                  </a:cubicBezTo>
                  <a:cubicBezTo>
                    <a:pt x="321" y="238"/>
                    <a:pt x="368" y="336"/>
                    <a:pt x="414" y="336"/>
                  </a:cubicBezTo>
                  <a:cubicBezTo>
                    <a:pt x="460" y="336"/>
                    <a:pt x="529" y="196"/>
                    <a:pt x="552" y="168"/>
                  </a:cubicBezTo>
                </a:path>
              </a:pathLst>
            </a:custGeom>
            <a:noFill/>
            <a:ln w="41275" cap="flat" cmpd="sng">
              <a:solidFill>
                <a:srgbClr val="800000"/>
              </a:solidFill>
              <a:prstDash val="solid"/>
              <a:round/>
              <a:headEnd type="none" w="med" len="med"/>
              <a:tailEnd type="none" w="med" len="med"/>
            </a:ln>
          </p:spPr>
          <p:txBody>
            <a:bodyPr/>
            <a:lstStyle/>
            <a:p>
              <a:endParaRPr lang="zh-CN" altLang="en-US"/>
            </a:p>
          </p:txBody>
        </p:sp>
        <p:sp>
          <p:nvSpPr>
            <p:cNvPr id="12298" name="Line 4"/>
            <p:cNvSpPr/>
            <p:nvPr/>
          </p:nvSpPr>
          <p:spPr>
            <a:xfrm>
              <a:off x="4032" y="2230"/>
              <a:ext cx="0" cy="480"/>
            </a:xfrm>
            <a:prstGeom prst="line">
              <a:avLst/>
            </a:prstGeom>
            <a:ln w="9525" cap="flat" cmpd="sng">
              <a:solidFill>
                <a:schemeClr val="tx1"/>
              </a:solidFill>
              <a:prstDash val="lgDashDot"/>
              <a:round/>
              <a:headEnd type="none" w="med" len="med"/>
              <a:tailEnd type="none" w="med" len="med"/>
            </a:ln>
          </p:spPr>
        </p:sp>
        <p:sp>
          <p:nvSpPr>
            <p:cNvPr id="12299" name="Line 5"/>
            <p:cNvSpPr/>
            <p:nvPr/>
          </p:nvSpPr>
          <p:spPr>
            <a:xfrm>
              <a:off x="5127" y="2623"/>
              <a:ext cx="467" cy="0"/>
            </a:xfrm>
            <a:prstGeom prst="line">
              <a:avLst/>
            </a:prstGeom>
            <a:ln w="9525" cap="flat" cmpd="sng">
              <a:solidFill>
                <a:schemeClr val="tx1"/>
              </a:solidFill>
              <a:prstDash val="solid"/>
              <a:round/>
              <a:headEnd type="none" w="med" len="med"/>
              <a:tailEnd type="arrow" w="med" len="lg"/>
            </a:ln>
          </p:spPr>
        </p:sp>
        <p:sp>
          <p:nvSpPr>
            <p:cNvPr id="12300" name="Line 6"/>
            <p:cNvSpPr/>
            <p:nvPr/>
          </p:nvSpPr>
          <p:spPr>
            <a:xfrm flipH="1">
              <a:off x="4032" y="2614"/>
              <a:ext cx="672" cy="0"/>
            </a:xfrm>
            <a:prstGeom prst="line">
              <a:avLst/>
            </a:prstGeom>
            <a:ln w="9525" cap="flat" cmpd="sng">
              <a:solidFill>
                <a:schemeClr val="tx1"/>
              </a:solidFill>
              <a:prstDash val="solid"/>
              <a:round/>
              <a:headEnd type="none" w="med" len="med"/>
              <a:tailEnd type="arrow" w="med" len="lg"/>
            </a:ln>
          </p:spPr>
        </p:sp>
        <mc:AlternateContent xmlns:mc="http://schemas.openxmlformats.org/markup-compatibility/2006">
          <mc:Choice xmlns:a14="http://schemas.microsoft.com/office/drawing/2010/main" Requires="a14">
            <p:sp>
              <p:nvSpPr>
                <p:cNvPr id="12301" name="Object 7"/>
                <p:cNvSpPr txBox="1"/>
                <p:nvPr/>
              </p:nvSpPr>
              <p:spPr>
                <a:xfrm>
                  <a:off x="4752" y="2518"/>
                  <a:ext cx="292" cy="218"/>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𝜆</m:t>
                        </m:r>
                      </m:oMath>
                    </m:oMathPara>
                  </a14:m>
                  <a:endParaRPr lang="zh-CN" altLang="en-US"/>
                </a:p>
              </p:txBody>
            </p:sp>
          </mc:Choice>
          <mc:Fallback>
            <p:sp>
              <p:nvSpPr>
                <p:cNvPr id="12301" name="Object 7"/>
                <p:cNvSpPr txBox="1">
                  <a:spLocks noRot="1" noChangeAspect="1" noMove="1" noResize="1" noEditPoints="1" noAdjustHandles="1" noChangeArrowheads="1" noChangeShapeType="1" noTextEdit="1"/>
                </p:cNvSpPr>
                <p:nvPr/>
              </p:nvSpPr>
              <p:spPr>
                <a:xfrm>
                  <a:off x="4752" y="2518"/>
                  <a:ext cx="292" cy="218"/>
                </a:xfrm>
                <a:prstGeom prst="rect">
                  <a:avLst/>
                </a:prstGeom>
                <a:blipFill>
                  <a:blip r:embed="rId6"/>
                  <a:stretch>
                    <a:fillRect/>
                  </a:stretch>
                </a:blipFill>
                <a:ln w="38100">
                  <a:noFill/>
                  <a:miter/>
                </a:ln>
              </p:spPr>
              <p:txBody>
                <a:bodyPr/>
                <a:lstStyle/>
                <a:p>
                  <a:r>
                    <a:rPr lang="zh-CN" altLang="en-US">
                      <a:noFill/>
                    </a:rPr>
                    <a:t> </a:t>
                  </a:r>
                </a:p>
              </p:txBody>
            </p:sp>
          </mc:Fallback>
        </mc:AlternateContent>
      </p:grpSp>
      <p:grpSp>
        <p:nvGrpSpPr>
          <p:cNvPr id="12302" name="Group 8"/>
          <p:cNvGrpSpPr/>
          <p:nvPr/>
        </p:nvGrpSpPr>
        <p:grpSpPr>
          <a:xfrm>
            <a:off x="4244975" y="1916113"/>
            <a:ext cx="4102100" cy="2667000"/>
            <a:chOff x="2840" y="336"/>
            <a:chExt cx="2584" cy="1680"/>
          </a:xfrm>
        </p:grpSpPr>
        <p:sp>
          <p:nvSpPr>
            <p:cNvPr id="12303" name="Line 9"/>
            <p:cNvSpPr/>
            <p:nvPr/>
          </p:nvSpPr>
          <p:spPr>
            <a:xfrm>
              <a:off x="3137" y="1200"/>
              <a:ext cx="2287" cy="0"/>
            </a:xfrm>
            <a:prstGeom prst="line">
              <a:avLst/>
            </a:prstGeom>
            <a:ln w="19050" cap="flat" cmpd="sng">
              <a:solidFill>
                <a:schemeClr val="tx1"/>
              </a:solidFill>
              <a:prstDash val="solid"/>
              <a:round/>
              <a:headEnd type="none" w="med" len="med"/>
              <a:tailEnd type="none" w="med" len="med"/>
            </a:ln>
          </p:spPr>
        </p:sp>
        <p:sp>
          <p:nvSpPr>
            <p:cNvPr id="12304" name="Freeform 10"/>
            <p:cNvSpPr/>
            <p:nvPr/>
          </p:nvSpPr>
          <p:spPr>
            <a:xfrm>
              <a:off x="3141" y="864"/>
              <a:ext cx="2256" cy="624"/>
            </a:xfrm>
            <a:custGeom>
              <a:avLst/>
              <a:gdLst/>
              <a:ahLst/>
              <a:cxnLst>
                <a:cxn ang="0">
                  <a:pos x="0" y="312"/>
                </a:cxn>
                <a:cxn ang="0">
                  <a:pos x="564" y="0"/>
                </a:cxn>
                <a:cxn ang="0">
                  <a:pos x="1128" y="312"/>
                </a:cxn>
                <a:cxn ang="0">
                  <a:pos x="1692" y="624"/>
                </a:cxn>
                <a:cxn ang="0">
                  <a:pos x="2256" y="312"/>
                </a:cxn>
              </a:cxnLst>
              <a:rect l="0" t="0" r="0" b="0"/>
              <a:pathLst>
                <a:path w="552" h="336">
                  <a:moveTo>
                    <a:pt x="0" y="168"/>
                  </a:moveTo>
                  <a:cubicBezTo>
                    <a:pt x="27" y="115"/>
                    <a:pt x="92" y="0"/>
                    <a:pt x="138" y="0"/>
                  </a:cubicBezTo>
                  <a:cubicBezTo>
                    <a:pt x="184" y="0"/>
                    <a:pt x="231" y="98"/>
                    <a:pt x="276" y="168"/>
                  </a:cubicBezTo>
                  <a:cubicBezTo>
                    <a:pt x="321" y="238"/>
                    <a:pt x="368" y="336"/>
                    <a:pt x="414" y="336"/>
                  </a:cubicBezTo>
                  <a:cubicBezTo>
                    <a:pt x="460" y="336"/>
                    <a:pt x="529" y="196"/>
                    <a:pt x="552" y="168"/>
                  </a:cubicBezTo>
                </a:path>
              </a:pathLst>
            </a:custGeom>
            <a:noFill/>
            <a:ln w="41275" cap="flat" cmpd="sng">
              <a:solidFill>
                <a:srgbClr val="0000FF"/>
              </a:solidFill>
              <a:prstDash val="sysDot"/>
              <a:round/>
              <a:headEnd type="none" w="med" len="med"/>
              <a:tailEnd type="none" w="med" len="med"/>
            </a:ln>
          </p:spPr>
          <p:txBody>
            <a:bodyPr/>
            <a:lstStyle/>
            <a:p>
              <a:endParaRPr lang="zh-CN" altLang="en-US"/>
            </a:p>
          </p:txBody>
        </p:sp>
        <p:sp>
          <p:nvSpPr>
            <p:cNvPr id="12305" name="Line 11"/>
            <p:cNvSpPr/>
            <p:nvPr/>
          </p:nvSpPr>
          <p:spPr>
            <a:xfrm>
              <a:off x="5384" y="1200"/>
              <a:ext cx="0" cy="816"/>
            </a:xfrm>
            <a:prstGeom prst="line">
              <a:avLst/>
            </a:prstGeom>
            <a:ln w="9525" cap="flat" cmpd="sng">
              <a:solidFill>
                <a:schemeClr val="tx1"/>
              </a:solidFill>
              <a:prstDash val="lgDashDotDot"/>
              <a:round/>
              <a:headEnd type="none" w="med" len="med"/>
              <a:tailEnd type="none" w="med" len="med"/>
            </a:ln>
          </p:spPr>
        </p:sp>
        <p:sp>
          <p:nvSpPr>
            <p:cNvPr id="12306" name="Line 12"/>
            <p:cNvSpPr/>
            <p:nvPr/>
          </p:nvSpPr>
          <p:spPr>
            <a:xfrm>
              <a:off x="3150" y="1152"/>
              <a:ext cx="0" cy="816"/>
            </a:xfrm>
            <a:prstGeom prst="line">
              <a:avLst/>
            </a:prstGeom>
            <a:ln w="9525" cap="flat" cmpd="sng">
              <a:solidFill>
                <a:schemeClr val="tx1"/>
              </a:solidFill>
              <a:prstDash val="lgDashDotDot"/>
              <a:round/>
              <a:headEnd type="none" w="med" len="med"/>
              <a:tailEnd type="none" w="med" len="med"/>
            </a:ln>
          </p:spPr>
        </p:sp>
        <p:sp>
          <p:nvSpPr>
            <p:cNvPr id="12307" name="Line 13"/>
            <p:cNvSpPr/>
            <p:nvPr/>
          </p:nvSpPr>
          <p:spPr>
            <a:xfrm>
              <a:off x="4472" y="1824"/>
              <a:ext cx="898" cy="0"/>
            </a:xfrm>
            <a:prstGeom prst="line">
              <a:avLst/>
            </a:prstGeom>
            <a:ln w="9525" cap="flat" cmpd="sng">
              <a:solidFill>
                <a:schemeClr val="tx1"/>
              </a:solidFill>
              <a:prstDash val="solid"/>
              <a:round/>
              <a:headEnd type="none" w="med" len="med"/>
              <a:tailEnd type="arrow" w="med" len="lg"/>
            </a:ln>
          </p:spPr>
        </p:sp>
        <p:sp>
          <p:nvSpPr>
            <p:cNvPr id="12308" name="Line 14"/>
            <p:cNvSpPr/>
            <p:nvPr/>
          </p:nvSpPr>
          <p:spPr>
            <a:xfrm flipH="1">
              <a:off x="3185" y="1824"/>
              <a:ext cx="852" cy="0"/>
            </a:xfrm>
            <a:prstGeom prst="line">
              <a:avLst/>
            </a:prstGeom>
            <a:ln w="9525" cap="flat" cmpd="sng">
              <a:solidFill>
                <a:schemeClr val="tx1"/>
              </a:solidFill>
              <a:prstDash val="solid"/>
              <a:round/>
              <a:headEnd type="none" w="med" len="med"/>
              <a:tailEnd type="arrow" w="med" len="lg"/>
            </a:ln>
          </p:spPr>
        </p:sp>
        <mc:AlternateContent xmlns:mc="http://schemas.openxmlformats.org/markup-compatibility/2006">
          <mc:Choice xmlns:a14="http://schemas.microsoft.com/office/drawing/2010/main" Requires="a14">
            <p:sp>
              <p:nvSpPr>
                <p:cNvPr id="12309" name="Object 15"/>
                <p:cNvSpPr txBox="1"/>
                <p:nvPr/>
              </p:nvSpPr>
              <p:spPr>
                <a:xfrm>
                  <a:off x="4136" y="1632"/>
                  <a:ext cx="254" cy="33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𝜆</m:t>
                            </m:r>
                          </m:e>
                          <m:sub>
                            <m:r>
                              <a:rPr lang="zh-CN" altLang="en-US" i="1">
                                <a:solidFill>
                                  <a:srgbClr val="000000"/>
                                </a:solidFill>
                                <a:latin typeface="Cambria Math" panose="02040503050406030204" pitchFamily="18" charset="0"/>
                              </a:rPr>
                              <m:t>0</m:t>
                            </m:r>
                          </m:sub>
                        </m:sSub>
                      </m:oMath>
                    </m:oMathPara>
                  </a14:m>
                  <a:endParaRPr lang="zh-CN" altLang="en-US"/>
                </a:p>
              </p:txBody>
            </p:sp>
          </mc:Choice>
          <mc:Fallback>
            <p:sp>
              <p:nvSpPr>
                <p:cNvPr id="12309" name="Object 15"/>
                <p:cNvSpPr txBox="1">
                  <a:spLocks noRot="1" noChangeAspect="1" noMove="1" noResize="1" noEditPoints="1" noAdjustHandles="1" noChangeArrowheads="1" noChangeShapeType="1" noTextEdit="1"/>
                </p:cNvSpPr>
                <p:nvPr/>
              </p:nvSpPr>
              <p:spPr>
                <a:xfrm>
                  <a:off x="4136" y="1632"/>
                  <a:ext cx="254" cy="330"/>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2310" name="Line 16"/>
            <p:cNvSpPr/>
            <p:nvPr/>
          </p:nvSpPr>
          <p:spPr>
            <a:xfrm>
              <a:off x="3154" y="336"/>
              <a:ext cx="0" cy="816"/>
            </a:xfrm>
            <a:prstGeom prst="line">
              <a:avLst/>
            </a:prstGeom>
            <a:ln w="9525" cap="flat" cmpd="sng">
              <a:solidFill>
                <a:schemeClr val="tx1"/>
              </a:solidFill>
              <a:prstDash val="lgDashDotDot"/>
              <a:round/>
              <a:headEnd type="none" w="med" len="med"/>
              <a:tailEnd type="none" w="med" len="med"/>
            </a:ln>
          </p:spPr>
        </p:sp>
        <p:sp>
          <p:nvSpPr>
            <p:cNvPr id="12311" name="Line 17"/>
            <p:cNvSpPr/>
            <p:nvPr/>
          </p:nvSpPr>
          <p:spPr>
            <a:xfrm>
              <a:off x="5384" y="480"/>
              <a:ext cx="0" cy="816"/>
            </a:xfrm>
            <a:prstGeom prst="line">
              <a:avLst/>
            </a:prstGeom>
            <a:ln w="9525" cap="flat" cmpd="sng">
              <a:solidFill>
                <a:schemeClr val="tx1"/>
              </a:solidFill>
              <a:prstDash val="lgDashDotDot"/>
              <a:round/>
              <a:headEnd type="none" w="med" len="med"/>
              <a:tailEnd type="none" w="med" len="med"/>
            </a:ln>
          </p:spPr>
        </p:sp>
        <p:sp>
          <p:nvSpPr>
            <p:cNvPr id="12312" name="Line 18"/>
            <p:cNvSpPr/>
            <p:nvPr/>
          </p:nvSpPr>
          <p:spPr>
            <a:xfrm>
              <a:off x="4472" y="768"/>
              <a:ext cx="898" cy="0"/>
            </a:xfrm>
            <a:prstGeom prst="line">
              <a:avLst/>
            </a:prstGeom>
            <a:ln w="9525" cap="flat" cmpd="sng">
              <a:solidFill>
                <a:schemeClr val="tx1"/>
              </a:solidFill>
              <a:prstDash val="solid"/>
              <a:round/>
              <a:headEnd type="none" w="med" len="med"/>
              <a:tailEnd type="arrow" w="med" len="lg"/>
            </a:ln>
          </p:spPr>
        </p:sp>
        <p:sp>
          <p:nvSpPr>
            <p:cNvPr id="12313" name="Line 19"/>
            <p:cNvSpPr/>
            <p:nvPr/>
          </p:nvSpPr>
          <p:spPr>
            <a:xfrm flipH="1">
              <a:off x="3128" y="768"/>
              <a:ext cx="852" cy="0"/>
            </a:xfrm>
            <a:prstGeom prst="line">
              <a:avLst/>
            </a:prstGeom>
            <a:ln w="9525" cap="flat" cmpd="sng">
              <a:solidFill>
                <a:schemeClr val="tx1"/>
              </a:solidFill>
              <a:prstDash val="solid"/>
              <a:round/>
              <a:headEnd type="none" w="med" len="med"/>
              <a:tailEnd type="arrow" w="med" len="lg"/>
            </a:ln>
          </p:spPr>
        </p:sp>
        <mc:AlternateContent xmlns:mc="http://schemas.openxmlformats.org/markup-compatibility/2006">
          <mc:Choice xmlns:a14="http://schemas.microsoft.com/office/drawing/2010/main" Requires="a14">
            <p:sp>
              <p:nvSpPr>
                <p:cNvPr id="12314" name="Object 20"/>
                <p:cNvSpPr txBox="1"/>
                <p:nvPr/>
              </p:nvSpPr>
              <p:spPr>
                <a:xfrm>
                  <a:off x="4040" y="576"/>
                  <a:ext cx="347" cy="33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𝑢</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2314" name="Object 20"/>
                <p:cNvSpPr txBox="1">
                  <a:spLocks noRot="1" noChangeAspect="1" noMove="1" noResize="1" noEditPoints="1" noAdjustHandles="1" noChangeArrowheads="1" noChangeShapeType="1" noTextEdit="1"/>
                </p:cNvSpPr>
                <p:nvPr/>
              </p:nvSpPr>
              <p:spPr>
                <a:xfrm>
                  <a:off x="4040" y="576"/>
                  <a:ext cx="347" cy="330"/>
                </a:xfrm>
                <a:prstGeom prst="rect">
                  <a:avLst/>
                </a:prstGeom>
                <a:blipFill>
                  <a:blip r:embed="rId8"/>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315" name="Object 21"/>
                <p:cNvSpPr txBox="1"/>
                <p:nvPr/>
              </p:nvSpPr>
              <p:spPr>
                <a:xfrm>
                  <a:off x="2840" y="1008"/>
                  <a:ext cx="292" cy="218"/>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𝑆</m:t>
                        </m:r>
                      </m:oMath>
                    </m:oMathPara>
                  </a14:m>
                  <a:endParaRPr lang="zh-CN" altLang="en-US"/>
                </a:p>
              </p:txBody>
            </p:sp>
          </mc:Choice>
          <mc:Fallback>
            <p:sp>
              <p:nvSpPr>
                <p:cNvPr id="12315" name="Object 21"/>
                <p:cNvSpPr txBox="1">
                  <a:spLocks noRot="1" noChangeAspect="1" noMove="1" noResize="1" noEditPoints="1" noAdjustHandles="1" noChangeArrowheads="1" noChangeShapeType="1" noTextEdit="1"/>
                </p:cNvSpPr>
                <p:nvPr/>
              </p:nvSpPr>
              <p:spPr>
                <a:xfrm>
                  <a:off x="2840" y="1008"/>
                  <a:ext cx="292" cy="218"/>
                </a:xfrm>
                <a:prstGeom prst="rect">
                  <a:avLst/>
                </a:prstGeom>
                <a:blipFill>
                  <a:blip r:embed="rId9"/>
                  <a:stretch>
                    <a:fillRect/>
                  </a:stretch>
                </a:blipFill>
                <a:ln w="38100">
                  <a:noFill/>
                  <a:miter/>
                </a:ln>
              </p:spPr>
              <p:txBody>
                <a:bodyPr/>
                <a:lstStyle/>
                <a:p>
                  <a:r>
                    <a:rPr lang="zh-CN" altLang="en-US">
                      <a:noFill/>
                    </a:rPr>
                    <a:t> </a:t>
                  </a:r>
                </a:p>
              </p:txBody>
            </p:sp>
          </mc:Fallback>
        </mc:AlternateContent>
      </p:grpSp>
      <p:grpSp>
        <p:nvGrpSpPr>
          <p:cNvPr id="12316" name="Group 22"/>
          <p:cNvGrpSpPr/>
          <p:nvPr/>
        </p:nvGrpSpPr>
        <p:grpSpPr>
          <a:xfrm>
            <a:off x="4773613" y="2743200"/>
            <a:ext cx="1011237" cy="1120775"/>
            <a:chOff x="3163" y="864"/>
            <a:chExt cx="637" cy="706"/>
          </a:xfrm>
        </p:grpSpPr>
        <mc:AlternateContent xmlns:mc="http://schemas.openxmlformats.org/markup-compatibility/2006">
          <mc:Choice xmlns:a14="http://schemas.microsoft.com/office/drawing/2010/main" Requires="a14">
            <p:sp>
              <p:nvSpPr>
                <p:cNvPr id="12317" name="Object 23"/>
                <p:cNvSpPr txBox="1"/>
                <p:nvPr/>
              </p:nvSpPr>
              <p:spPr>
                <a:xfrm>
                  <a:off x="3291" y="1248"/>
                  <a:ext cx="376" cy="322"/>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2317" name="Object 23"/>
                <p:cNvSpPr txBox="1">
                  <a:spLocks noRot="1" noChangeAspect="1" noMove="1" noResize="1" noEditPoints="1" noAdjustHandles="1" noChangeArrowheads="1" noChangeShapeType="1" noTextEdit="1"/>
                </p:cNvSpPr>
                <p:nvPr/>
              </p:nvSpPr>
              <p:spPr>
                <a:xfrm>
                  <a:off x="3291" y="1248"/>
                  <a:ext cx="376" cy="322"/>
                </a:xfrm>
                <a:prstGeom prst="rect">
                  <a:avLst/>
                </a:prstGeom>
                <a:blipFill>
                  <a:blip r:embed="rId10"/>
                  <a:stretch>
                    <a:fillRect/>
                  </a:stretch>
                </a:blipFill>
                <a:ln w="38100">
                  <a:noFill/>
                  <a:miter/>
                </a:ln>
              </p:spPr>
              <p:txBody>
                <a:bodyPr/>
                <a:lstStyle/>
                <a:p>
                  <a:r>
                    <a:rPr lang="zh-CN" altLang="en-US">
                      <a:noFill/>
                    </a:rPr>
                    <a:t> </a:t>
                  </a:r>
                </a:p>
              </p:txBody>
            </p:sp>
          </mc:Fallback>
        </mc:AlternateContent>
        <p:sp>
          <p:nvSpPr>
            <p:cNvPr id="12318" name="Line 24"/>
            <p:cNvSpPr/>
            <p:nvPr/>
          </p:nvSpPr>
          <p:spPr>
            <a:xfrm>
              <a:off x="3628" y="1392"/>
              <a:ext cx="172" cy="0"/>
            </a:xfrm>
            <a:prstGeom prst="line">
              <a:avLst/>
            </a:prstGeom>
            <a:ln w="9525" cap="flat" cmpd="sng">
              <a:solidFill>
                <a:schemeClr val="tx1"/>
              </a:solidFill>
              <a:prstDash val="solid"/>
              <a:round/>
              <a:headEnd type="none" w="med" len="med"/>
              <a:tailEnd type="arrow" w="med" len="lg"/>
            </a:ln>
          </p:spPr>
        </p:sp>
        <p:sp>
          <p:nvSpPr>
            <p:cNvPr id="12319" name="Line 25"/>
            <p:cNvSpPr/>
            <p:nvPr/>
          </p:nvSpPr>
          <p:spPr>
            <a:xfrm flipH="1">
              <a:off x="3163" y="1392"/>
              <a:ext cx="172" cy="0"/>
            </a:xfrm>
            <a:prstGeom prst="line">
              <a:avLst/>
            </a:prstGeom>
            <a:ln w="9525" cap="flat" cmpd="sng">
              <a:solidFill>
                <a:schemeClr val="tx1"/>
              </a:solidFill>
              <a:prstDash val="solid"/>
              <a:round/>
              <a:headEnd type="none" w="med" len="med"/>
              <a:tailEnd type="arrow" w="med" len="lg"/>
            </a:ln>
          </p:spPr>
        </p:sp>
        <p:sp>
          <p:nvSpPr>
            <p:cNvPr id="12320" name="Line 26"/>
            <p:cNvSpPr/>
            <p:nvPr/>
          </p:nvSpPr>
          <p:spPr>
            <a:xfrm>
              <a:off x="3176" y="1200"/>
              <a:ext cx="490" cy="0"/>
            </a:xfrm>
            <a:prstGeom prst="line">
              <a:avLst/>
            </a:prstGeom>
            <a:ln w="41275" cap="flat" cmpd="sng">
              <a:solidFill>
                <a:srgbClr val="0000FF"/>
              </a:solidFill>
              <a:prstDash val="solid"/>
              <a:round/>
              <a:headEnd type="none" w="med" len="med"/>
              <a:tailEnd type="arrow" w="med" len="lg"/>
            </a:ln>
          </p:spPr>
        </p:sp>
        <mc:AlternateContent xmlns:mc="http://schemas.openxmlformats.org/markup-compatibility/2006">
          <mc:Choice xmlns:a14="http://schemas.microsoft.com/office/drawing/2010/main" Requires="a14">
            <p:sp>
              <p:nvSpPr>
                <p:cNvPr id="12321" name="Object 27"/>
                <p:cNvSpPr txBox="1"/>
                <p:nvPr/>
              </p:nvSpPr>
              <p:spPr>
                <a:xfrm>
                  <a:off x="3483" y="864"/>
                  <a:ext cx="212" cy="322"/>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2321" name="Object 27"/>
                <p:cNvSpPr txBox="1">
                  <a:spLocks noRot="1" noChangeAspect="1" noMove="1" noResize="1" noEditPoints="1" noAdjustHandles="1" noChangeArrowheads="1" noChangeShapeType="1" noTextEdit="1"/>
                </p:cNvSpPr>
                <p:nvPr/>
              </p:nvSpPr>
              <p:spPr>
                <a:xfrm>
                  <a:off x="3483" y="864"/>
                  <a:ext cx="212" cy="322"/>
                </a:xfrm>
                <a:prstGeom prst="rect">
                  <a:avLst/>
                </a:prstGeom>
                <a:blipFill>
                  <a:blip r:embed="rId11"/>
                  <a:stretch>
                    <a:fillRect/>
                  </a:stretch>
                </a:blipFill>
                <a:ln w="38100">
                  <a:noFill/>
                  <a:miter/>
                </a:ln>
              </p:spPr>
              <p:txBody>
                <a:bodyPr/>
                <a:lstStyle/>
                <a:p>
                  <a:r>
                    <a:rPr lang="zh-CN" altLang="en-US">
                      <a:noFill/>
                    </a:rPr>
                    <a:t> </a:t>
                  </a:r>
                </a:p>
              </p:txBody>
            </p:sp>
          </mc:Fallback>
        </mc:AlternateContent>
      </p:grpSp>
      <p:sp>
        <p:nvSpPr>
          <p:cNvPr id="12322" name="矩形 33"/>
          <p:cNvSpPr/>
          <p:nvPr/>
        </p:nvSpPr>
        <p:spPr>
          <a:xfrm>
            <a:off x="222250" y="2219325"/>
            <a:ext cx="2320925" cy="368300"/>
          </a:xfrm>
          <a:prstGeom prst="rect">
            <a:avLst/>
          </a:prstGeom>
          <a:noFill/>
          <a:ln w="9525">
            <a:noFill/>
          </a:ln>
        </p:spPr>
        <p:txBody>
          <a:bodyPr anchor="t" anchorCtr="0">
            <a:spAutoFit/>
          </a:bodyPr>
          <a:lstStyle/>
          <a:p>
            <a:pPr eaLnBrk="0" hangingPunct="0"/>
            <a:r>
              <a:rPr lang="zh-CN" altLang="en-US" b="1" dirty="0">
                <a:latin typeface="微软雅黑" panose="020B0503020204020204" pitchFamily="34" charset="-122"/>
                <a:ea typeface="微软雅黑" panose="020B0503020204020204" pitchFamily="34" charset="-122"/>
              </a:rPr>
              <a:t>波源运动向者观测者</a:t>
            </a:r>
            <a:endParaRPr lang="zh-CN" altLang="en-US" dirty="0">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2323" name="Object 40"/>
              <p:cNvSpPr txBox="1"/>
              <p:nvPr/>
            </p:nvSpPr>
            <p:spPr>
              <a:xfrm>
                <a:off x="914400" y="2638425"/>
                <a:ext cx="2489200" cy="1992313"/>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𝑢𝑇</m:t>
                      </m:r>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𝑇</m:t>
                          </m:r>
                        </m:e>
                        <m:sub>
                          <m:r>
                            <a:rPr lang="zh-CN" altLang="en-US" i="1">
                              <a:solidFill>
                                <a:srgbClr val="000000"/>
                              </a:solidFill>
                              <a:latin typeface="Cambria Math" panose="02040503050406030204" pitchFamily="18" charset="0"/>
                            </a:rPr>
                            <m:t>𝑠</m:t>
                          </m:r>
                        </m:sub>
                      </m:sSub>
                    </m:oMath>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num>
                        <m:den>
                          <m:r>
                            <a:rPr lang="zh-CN" altLang="en-US" i="1">
                              <a:solidFill>
                                <a:srgbClr val="000000"/>
                              </a:solidFill>
                              <a:latin typeface="Cambria Math" panose="02040503050406030204" pitchFamily="18" charset="0"/>
                            </a:rPr>
                            <m:t>𝑓</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num>
                        <m:den>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den>
                      </m:f>
                    </m:oMath>
                    <m:oMath xmlns:m="http://schemas.openxmlformats.org/officeDocument/2006/math">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num>
                        <m:den>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oMath>
                  </m:oMathPara>
                </a14:m>
                <a:endParaRPr lang="zh-CN" altLang="en-US" dirty="0"/>
              </a:p>
            </p:txBody>
          </p:sp>
        </mc:Choice>
        <mc:Fallback>
          <p:sp>
            <p:nvSpPr>
              <p:cNvPr id="12323" name="Object 40"/>
              <p:cNvSpPr txBox="1">
                <a:spLocks noRot="1" noChangeAspect="1" noMove="1" noResize="1" noEditPoints="1" noAdjustHandles="1" noChangeArrowheads="1" noChangeShapeType="1" noTextEdit="1"/>
              </p:cNvSpPr>
              <p:nvPr/>
            </p:nvSpPr>
            <p:spPr>
              <a:xfrm>
                <a:off x="914400" y="2638425"/>
                <a:ext cx="2489200" cy="1992313"/>
              </a:xfrm>
              <a:prstGeom prst="rect">
                <a:avLst/>
              </a:prstGeom>
              <a:blipFill>
                <a:blip r:embed="rId12"/>
                <a:stretch>
                  <a:fillRect/>
                </a:stretch>
              </a:blipFill>
              <a:ln w="38100">
                <a:noFill/>
                <a:miter/>
              </a:ln>
            </p:spPr>
            <p:txBody>
              <a:bodyPr/>
              <a:lstStyle/>
              <a:p>
                <a:r>
                  <a:rPr lang="zh-CN" altLang="en-US">
                    <a:noFill/>
                  </a:rPr>
                  <a:t> </a:t>
                </a:r>
              </a:p>
            </p:txBody>
          </p:sp>
        </mc:Fallback>
      </mc:AlternateContent>
      <p:sp>
        <p:nvSpPr>
          <p:cNvPr id="37" name="矩形 36"/>
          <p:cNvSpPr/>
          <p:nvPr/>
        </p:nvSpPr>
        <p:spPr>
          <a:xfrm>
            <a:off x="344488" y="4752975"/>
            <a:ext cx="1690688" cy="1200150"/>
          </a:xfrm>
          <a:prstGeom prst="rect">
            <a:avLst/>
          </a:prstGeom>
          <a:ln w="19050">
            <a:solidFill>
              <a:schemeClr val="tx1">
                <a:lumMod val="60000"/>
                <a:lumOff val="40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因观测者不动，观测者的收到的频率</a:t>
            </a:r>
            <a:r>
              <a:rPr kumimoji="0" lang="en-US" altLang="zh-CN" sz="1800" b="1" i="1" u="none" strike="noStrike" kern="1200" cap="none" spc="0" normalizeH="0" baseline="0" noProof="0" dirty="0" err="1">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1200" b="1" i="1" u="none" strike="noStrike" kern="1200" cap="none" spc="0" normalizeH="0" baseline="0" noProof="0" dirty="0" err="1">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等于波的频率</a:t>
            </a:r>
            <a:r>
              <a:rPr kumimoji="0" lang="en-US" altLang="zh-CN" sz="1800" b="1" i="1"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endParaRPr kumimoji="0" lang="zh-CN" altLang="en-US" sz="1200" b="0" i="1" u="none" strike="noStrike" kern="1200" cap="none" spc="0" normalizeH="0" baseline="0" noProof="0" dirty="0">
              <a:ln>
                <a:noFill/>
              </a:ln>
              <a:solidFill>
                <a:srgbClr val="00206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325" name="Object 40"/>
              <p:cNvSpPr txBox="1"/>
              <p:nvPr/>
            </p:nvSpPr>
            <p:spPr>
              <a:xfrm>
                <a:off x="8320088" y="2940050"/>
                <a:ext cx="266700" cy="360363"/>
              </a:xfrm>
              <a:prstGeom prst="rect">
                <a:avLst/>
              </a:prstGeom>
              <a:noFill/>
              <a:ln w="38100">
                <a:noFill/>
                <a:miter/>
              </a:ln>
            </p:spPr>
            <p:txBody>
              <a:bodyPr>
                <a:normAutofit fontScale="92500"/>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𝑅</m:t>
                      </m:r>
                    </m:oMath>
                  </m:oMathPara>
                </a14:m>
                <a:endParaRPr lang="zh-CN" altLang="en-US"/>
              </a:p>
            </p:txBody>
          </p:sp>
        </mc:Choice>
        <mc:Fallback>
          <p:sp>
            <p:nvSpPr>
              <p:cNvPr id="12325" name="Object 40"/>
              <p:cNvSpPr txBox="1">
                <a:spLocks noRot="1" noChangeAspect="1" noMove="1" noResize="1" noEditPoints="1" noAdjustHandles="1" noChangeArrowheads="1" noChangeShapeType="1" noTextEdit="1"/>
              </p:cNvSpPr>
              <p:nvPr/>
            </p:nvSpPr>
            <p:spPr>
              <a:xfrm>
                <a:off x="8320088" y="2940050"/>
                <a:ext cx="266700" cy="360363"/>
              </a:xfrm>
              <a:prstGeom prst="rect">
                <a:avLst/>
              </a:prstGeom>
              <a:blipFill>
                <a:blip r:embed="rId13"/>
                <a:stretch>
                  <a:fillRect r="-11364"/>
                </a:stretch>
              </a:blipFill>
              <a:ln w="38100">
                <a:noFill/>
                <a:miter/>
              </a:ln>
            </p:spPr>
            <p:txBody>
              <a:bodyPr/>
              <a:lstStyle/>
              <a:p>
                <a:r>
                  <a:rPr lang="zh-CN" altLang="en-US">
                    <a:noFill/>
                  </a:rPr>
                  <a:t> </a:t>
                </a:r>
              </a:p>
            </p:txBody>
          </p:sp>
        </mc:Fallback>
      </mc:AlternateContent>
      <p:sp>
        <p:nvSpPr>
          <p:cNvPr id="12326" name="矩形 40"/>
          <p:cNvSpPr/>
          <p:nvPr/>
        </p:nvSpPr>
        <p:spPr>
          <a:xfrm>
            <a:off x="4125913" y="3275013"/>
            <a:ext cx="647700" cy="369887"/>
          </a:xfrm>
          <a:prstGeom prst="rect">
            <a:avLst/>
          </a:prstGeom>
          <a:noFill/>
          <a:ln w="9525">
            <a:noFill/>
          </a:ln>
        </p:spPr>
        <p:txBody>
          <a:bodyPr wrap="none" anchor="t" anchorCtr="0">
            <a:spAutoFit/>
          </a:bodyPr>
          <a:lstStyle/>
          <a:p>
            <a:pPr eaLnBrk="0" hangingPunct="0"/>
            <a:r>
              <a:rPr lang="zh-CN" altLang="en-US" b="1" dirty="0">
                <a:solidFill>
                  <a:srgbClr val="002060"/>
                </a:solidFill>
                <a:latin typeface="微软雅黑" panose="020B0503020204020204" pitchFamily="34" charset="-122"/>
                <a:ea typeface="微软雅黑" panose="020B0503020204020204" pitchFamily="34" charset="-122"/>
              </a:rPr>
              <a:t>波源</a:t>
            </a:r>
            <a:endParaRPr lang="zh-CN" altLang="en-US" i="1" dirty="0">
              <a:latin typeface="Arial" panose="020B0604020202020204" pitchFamily="34" charset="0"/>
              <a:ea typeface="宋体" panose="02010600030101010101" pitchFamily="2" charset="-122"/>
            </a:endParaRPr>
          </a:p>
        </p:txBody>
      </p:sp>
      <p:sp>
        <p:nvSpPr>
          <p:cNvPr id="12327" name="矩形 41"/>
          <p:cNvSpPr/>
          <p:nvPr/>
        </p:nvSpPr>
        <p:spPr>
          <a:xfrm>
            <a:off x="8237538" y="3654425"/>
            <a:ext cx="877887" cy="369888"/>
          </a:xfrm>
          <a:prstGeom prst="rect">
            <a:avLst/>
          </a:prstGeom>
          <a:noFill/>
          <a:ln w="9525">
            <a:noFill/>
          </a:ln>
        </p:spPr>
        <p:txBody>
          <a:bodyPr wrap="none" anchor="t" anchorCtr="0">
            <a:spAutoFit/>
          </a:bodyPr>
          <a:lstStyle/>
          <a:p>
            <a:pPr eaLnBrk="0" hangingPunct="0"/>
            <a:r>
              <a:rPr lang="zh-CN" altLang="en-US" b="1" dirty="0">
                <a:solidFill>
                  <a:srgbClr val="002060"/>
                </a:solidFill>
                <a:latin typeface="微软雅黑" panose="020B0503020204020204" pitchFamily="34" charset="-122"/>
                <a:ea typeface="微软雅黑" panose="020B0503020204020204" pitchFamily="34" charset="-122"/>
              </a:rPr>
              <a:t>观测者</a:t>
            </a:r>
            <a:endParaRPr lang="zh-CN" altLang="en-US" i="1" dirty="0">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2328" name="Object 40"/>
              <p:cNvSpPr txBox="1"/>
              <p:nvPr/>
            </p:nvSpPr>
            <p:spPr>
              <a:xfrm>
                <a:off x="2627313" y="5149850"/>
                <a:ext cx="1700212" cy="768350"/>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𝑅</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num>
                        <m:den>
                          <m:r>
                            <a:rPr lang="zh-CN" altLang="en-US" i="1">
                              <a:solidFill>
                                <a:srgbClr val="000000"/>
                              </a:solidFill>
                              <a:latin typeface="Cambria Math" panose="02040503050406030204" pitchFamily="18" charset="0"/>
                            </a:rPr>
                            <m:t>𝑢</m:t>
                          </m:r>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2328" name="Object 40"/>
              <p:cNvSpPr txBox="1">
                <a:spLocks noRot="1" noChangeAspect="1" noMove="1" noResize="1" noEditPoints="1" noAdjustHandles="1" noChangeArrowheads="1" noChangeShapeType="1" noTextEdit="1"/>
              </p:cNvSpPr>
              <p:nvPr/>
            </p:nvSpPr>
            <p:spPr>
              <a:xfrm>
                <a:off x="2627313" y="5149850"/>
                <a:ext cx="1700212" cy="768350"/>
              </a:xfrm>
              <a:prstGeom prst="rect">
                <a:avLst/>
              </a:prstGeom>
              <a:blipFill>
                <a:blip r:embed="rId14"/>
                <a:stretch>
                  <a:fillRect/>
                </a:stretch>
              </a:blipFill>
              <a:ln w="38100">
                <a:noFill/>
                <a:miter/>
              </a:ln>
            </p:spPr>
            <p:txBody>
              <a:bodyPr/>
              <a:lstStyle/>
              <a:p>
                <a:r>
                  <a:rPr lang="zh-CN" altLang="en-US">
                    <a:noFill/>
                  </a:rPr>
                  <a:t> </a:t>
                </a:r>
              </a:p>
            </p:txBody>
          </p:sp>
        </mc:Fallback>
      </mc:AlternateContent>
      <p:sp>
        <p:nvSpPr>
          <p:cNvPr id="46" name="右箭头 45"/>
          <p:cNvSpPr/>
          <p:nvPr/>
        </p:nvSpPr>
        <p:spPr>
          <a:xfrm>
            <a:off x="2035175" y="5229225"/>
            <a:ext cx="355600"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330" name="矩形 46"/>
          <p:cNvSpPr/>
          <p:nvPr/>
        </p:nvSpPr>
        <p:spPr>
          <a:xfrm>
            <a:off x="2390775" y="4873625"/>
            <a:ext cx="2382838" cy="369888"/>
          </a:xfrm>
          <a:prstGeom prst="rect">
            <a:avLst/>
          </a:prstGeom>
          <a:noFill/>
          <a:ln w="19050">
            <a:noFill/>
          </a:ln>
        </p:spPr>
        <p:txBody>
          <a:bodyPr anchor="t" anchorCtr="0">
            <a:spAutoFit/>
          </a:bodyPr>
          <a:lstStyle/>
          <a:p>
            <a:pPr eaLnBrk="0" hangingPunct="0"/>
            <a:r>
              <a:rPr lang="zh-CN" altLang="en-US" b="1" dirty="0">
                <a:solidFill>
                  <a:srgbClr val="002060"/>
                </a:solidFill>
                <a:latin typeface="微软雅黑" panose="020B0503020204020204" pitchFamily="34" charset="-122"/>
                <a:ea typeface="微软雅黑" panose="020B0503020204020204" pitchFamily="34" charset="-122"/>
              </a:rPr>
              <a:t>相互靠近，频率升高</a:t>
            </a:r>
            <a:endParaRPr lang="zh-CN" altLang="en-US" sz="1200" i="1" dirty="0">
              <a:solidFill>
                <a:srgbClr val="002060"/>
              </a:solidFill>
              <a:latin typeface="Times New Roman" panose="02020603050405020304" pitchFamily="18" charset="0"/>
              <a:ea typeface="Times New Roman" panose="02020603050405020304" pitchFamily="18" charset="0"/>
            </a:endParaRPr>
          </a:p>
        </p:txBody>
      </p:sp>
      <p:sp>
        <p:nvSpPr>
          <p:cNvPr id="48" name="右箭头 47"/>
          <p:cNvSpPr/>
          <p:nvPr/>
        </p:nvSpPr>
        <p:spPr>
          <a:xfrm>
            <a:off x="4832350" y="5149850"/>
            <a:ext cx="355600" cy="2159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49" name="矩形 48"/>
          <p:cNvSpPr/>
          <p:nvPr/>
        </p:nvSpPr>
        <p:spPr>
          <a:xfrm>
            <a:off x="5265738" y="4729163"/>
            <a:ext cx="2352675" cy="1201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333" name="矩形 49"/>
          <p:cNvSpPr/>
          <p:nvPr/>
        </p:nvSpPr>
        <p:spPr>
          <a:xfrm>
            <a:off x="5297488" y="4775200"/>
            <a:ext cx="2381250" cy="369888"/>
          </a:xfrm>
          <a:prstGeom prst="rect">
            <a:avLst/>
          </a:prstGeom>
          <a:noFill/>
          <a:ln w="19050">
            <a:noFill/>
          </a:ln>
        </p:spPr>
        <p:txBody>
          <a:bodyPr anchor="t" anchorCtr="0">
            <a:spAutoFit/>
          </a:bodyPr>
          <a:lstStyle/>
          <a:p>
            <a:pPr eaLnBrk="0" hangingPunct="0"/>
            <a:r>
              <a:rPr lang="zh-CN" altLang="en-US" b="1" dirty="0">
                <a:solidFill>
                  <a:srgbClr val="002060"/>
                </a:solidFill>
                <a:latin typeface="微软雅黑" panose="020B0503020204020204" pitchFamily="34" charset="-122"/>
                <a:ea typeface="微软雅黑" panose="020B0503020204020204" pitchFamily="34" charset="-122"/>
              </a:rPr>
              <a:t>相互远离，频率降低</a:t>
            </a:r>
            <a:endParaRPr lang="zh-CN" altLang="en-US" sz="1200" i="1" dirty="0">
              <a:solidFill>
                <a:srgbClr val="002060"/>
              </a:solidFill>
              <a:latin typeface="Times New Roman" panose="02020603050405020304" pitchFamily="18" charset="0"/>
              <a:ea typeface="Times New Roman" panose="02020603050405020304" pitchFamily="18" charset="0"/>
            </a:endParaRPr>
          </a:p>
        </p:txBody>
      </p:sp>
      <mc:AlternateContent xmlns:mc="http://schemas.openxmlformats.org/markup-compatibility/2006">
        <mc:Choice xmlns:a14="http://schemas.microsoft.com/office/drawing/2010/main" Requires="a14">
          <p:sp>
            <p:nvSpPr>
              <p:cNvPr id="12334" name="Object 40"/>
              <p:cNvSpPr txBox="1"/>
              <p:nvPr/>
            </p:nvSpPr>
            <p:spPr>
              <a:xfrm>
                <a:off x="5600700" y="5156200"/>
                <a:ext cx="1639888" cy="768350"/>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𝑅</m:t>
                          </m:r>
                        </m:sub>
                      </m:sSub>
                      <m:r>
                        <a:rPr lang="zh-CN" altLang="en-US" i="1">
                          <a:solidFill>
                            <a:srgbClr val="000000"/>
                          </a:solidFill>
                          <a:latin typeface="Cambria Math" panose="02040503050406030204" pitchFamily="18" charset="0"/>
                        </a:rPr>
                        <m:t>=</m:t>
                      </m:r>
                      <m:r>
                        <a:rPr lang="zh-CN" altLang="en-US" i="1">
                          <a:solidFill>
                            <a:srgbClr val="000000"/>
                          </a:solidFill>
                          <a:latin typeface="Cambria Math" panose="02040503050406030204" pitchFamily="18" charset="0"/>
                        </a:rPr>
                        <m:t>𝑓</m:t>
                      </m:r>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𝑢</m:t>
                          </m:r>
                        </m:num>
                        <m:den>
                          <m:r>
                            <a:rPr lang="zh-CN" altLang="en-US" i="1">
                              <a:solidFill>
                                <a:srgbClr val="000000"/>
                              </a:solidFill>
                              <a:latin typeface="Cambria Math" panose="02040503050406030204" pitchFamily="18" charset="0"/>
                            </a:rPr>
                            <m:t>𝑢</m:t>
                          </m:r>
                          <m:r>
                            <a:rPr lang="zh-CN" altLang="en-US" i="0">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den>
                      </m:f>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𝑓</m:t>
                          </m:r>
                        </m:e>
                        <m:sub>
                          <m:r>
                            <a:rPr lang="zh-CN" altLang="en-US" i="1">
                              <a:solidFill>
                                <a:srgbClr val="000000"/>
                              </a:solidFill>
                              <a:latin typeface="Cambria Math" panose="02040503050406030204" pitchFamily="18" charset="0"/>
                            </a:rPr>
                            <m:t>𝑠</m:t>
                          </m:r>
                        </m:sub>
                      </m:sSub>
                    </m:oMath>
                  </m:oMathPara>
                </a14:m>
                <a:endParaRPr lang="zh-CN" altLang="en-US"/>
              </a:p>
            </p:txBody>
          </p:sp>
        </mc:Choice>
        <mc:Fallback>
          <p:sp>
            <p:nvSpPr>
              <p:cNvPr id="12334" name="Object 40"/>
              <p:cNvSpPr txBox="1">
                <a:spLocks noRot="1" noChangeAspect="1" noMove="1" noResize="1" noEditPoints="1" noAdjustHandles="1" noChangeArrowheads="1" noChangeShapeType="1" noTextEdit="1"/>
              </p:cNvSpPr>
              <p:nvPr/>
            </p:nvSpPr>
            <p:spPr>
              <a:xfrm>
                <a:off x="5600700" y="5156200"/>
                <a:ext cx="1639888" cy="768350"/>
              </a:xfrm>
              <a:prstGeom prst="rect">
                <a:avLst/>
              </a:prstGeom>
              <a:blipFill>
                <a:blip r:embed="rId15"/>
                <a:stretch>
                  <a:fillRect/>
                </a:stretch>
              </a:blipFill>
              <a:ln w="38100">
                <a:noFill/>
                <a:miter/>
              </a:ln>
            </p:spPr>
            <p:txBody>
              <a:bodyPr/>
              <a:lstStyle/>
              <a:p>
                <a:r>
                  <a:rPr lang="zh-CN" altLang="en-US">
                    <a:noFill/>
                  </a:rPr>
                  <a:t> </a:t>
                </a:r>
              </a:p>
            </p:txBody>
          </p:sp>
        </mc:Fallback>
      </mc:AlternateContent>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矩形 1"/>
          <p:cNvSpPr/>
          <p:nvPr/>
        </p:nvSpPr>
        <p:spPr>
          <a:xfrm>
            <a:off x="0" y="277813"/>
            <a:ext cx="8316913" cy="461962"/>
          </a:xfrm>
          <a:prstGeom prst="rect">
            <a:avLst/>
          </a:prstGeom>
          <a:noFill/>
          <a:ln w="9525">
            <a:noFill/>
          </a:ln>
        </p:spPr>
        <p:txBody>
          <a:bodyPr anchor="t" anchorCtr="0">
            <a:spAutoFit/>
          </a:bodyPr>
          <a:lstStyle/>
          <a:p>
            <a:pPr eaLnBrk="0" hangingPunct="0"/>
            <a:r>
              <a:rPr lang="zh-CN" altLang="en-US" sz="2400" b="1" dirty="0">
                <a:solidFill>
                  <a:srgbClr val="006666"/>
                </a:solidFill>
                <a:latin typeface="微软雅黑" panose="020B0503020204020204" pitchFamily="34" charset="-122"/>
                <a:ea typeface="微软雅黑" panose="020B0503020204020204" pitchFamily="34" charset="-122"/>
                <a:sym typeface="Symbol" panose="05050102010706020507" pitchFamily="18" charset="2"/>
              </a:rPr>
              <a:t>情况</a:t>
            </a:r>
            <a:r>
              <a:rPr lang="en-US" altLang="zh-CN" sz="2400" b="1" dirty="0">
                <a:solidFill>
                  <a:srgbClr val="006666"/>
                </a:solidFill>
                <a:latin typeface="微软雅黑" panose="020B0503020204020204" pitchFamily="34" charset="-122"/>
                <a:ea typeface="微软雅黑" panose="020B0503020204020204" pitchFamily="34" charset="-122"/>
                <a:sym typeface="Symbol" panose="05050102010706020507" pitchFamily="18" charset="2"/>
              </a:rPr>
              <a:t>2</a:t>
            </a:r>
            <a:r>
              <a:rPr lang="zh-CN" altLang="en-US" sz="2400" b="1" dirty="0">
                <a:solidFill>
                  <a:srgbClr val="006666"/>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400" b="1" dirty="0">
                <a:solidFill>
                  <a:srgbClr val="006666"/>
                </a:solidFill>
                <a:latin typeface="微软雅黑" panose="020B0503020204020204" pitchFamily="34" charset="-122"/>
                <a:ea typeface="微软雅黑" panose="020B0503020204020204" pitchFamily="34" charset="-122"/>
              </a:rPr>
              <a:t>相对于媒质，波源不动，观察者以速度</a:t>
            </a:r>
            <a:r>
              <a:rPr lang="en-US" altLang="zh-CN" sz="2400" b="1" i="1" dirty="0">
                <a:solidFill>
                  <a:srgbClr val="006666"/>
                </a:solidFill>
                <a:latin typeface="Times New Roman" panose="02020603050405020304" pitchFamily="18" charset="0"/>
                <a:ea typeface="微软雅黑" panose="020B0503020204020204" pitchFamily="34" charset="-122"/>
              </a:rPr>
              <a:t>V</a:t>
            </a:r>
            <a:r>
              <a:rPr lang="en-US" altLang="zh-CN" sz="1400" b="1" i="1" dirty="0">
                <a:solidFill>
                  <a:srgbClr val="006666"/>
                </a:solidFill>
                <a:latin typeface="Times New Roman" panose="02020603050405020304" pitchFamily="18" charset="0"/>
                <a:ea typeface="微软雅黑" panose="020B0503020204020204" pitchFamily="34" charset="-122"/>
              </a:rPr>
              <a:t>R</a:t>
            </a:r>
            <a:r>
              <a:rPr lang="zh-CN" altLang="en-US" sz="2400" b="1" dirty="0">
                <a:solidFill>
                  <a:srgbClr val="006666"/>
                </a:solidFill>
                <a:latin typeface="微软雅黑" panose="020B0503020204020204" pitchFamily="34" charset="-122"/>
                <a:ea typeface="微软雅黑" panose="020B0503020204020204" pitchFamily="34" charset="-122"/>
              </a:rPr>
              <a:t>运动</a:t>
            </a:r>
          </a:p>
        </p:txBody>
      </p:sp>
      <p:sp>
        <p:nvSpPr>
          <p:cNvPr id="5" name="Oval 9"/>
          <p:cNvSpPr/>
          <p:nvPr/>
        </p:nvSpPr>
        <p:spPr>
          <a:xfrm>
            <a:off x="5202238" y="836613"/>
            <a:ext cx="3352800" cy="3354387"/>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6" name="Oval 10"/>
          <p:cNvSpPr/>
          <p:nvPr/>
        </p:nvSpPr>
        <p:spPr>
          <a:xfrm>
            <a:off x="5562600" y="1225550"/>
            <a:ext cx="2633663" cy="2633663"/>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7" name="Oval 11"/>
          <p:cNvSpPr/>
          <p:nvPr/>
        </p:nvSpPr>
        <p:spPr>
          <a:xfrm>
            <a:off x="5375275" y="1038225"/>
            <a:ext cx="2994025" cy="2994025"/>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8" name="Oval 12"/>
          <p:cNvSpPr/>
          <p:nvPr/>
        </p:nvSpPr>
        <p:spPr>
          <a:xfrm>
            <a:off x="6102350" y="1773238"/>
            <a:ext cx="1554163" cy="1554162"/>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9" name="Oval 13"/>
          <p:cNvSpPr/>
          <p:nvPr/>
        </p:nvSpPr>
        <p:spPr>
          <a:xfrm>
            <a:off x="5919788" y="1593850"/>
            <a:ext cx="1914525" cy="1914525"/>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10" name="Oval 14"/>
          <p:cNvSpPr/>
          <p:nvPr/>
        </p:nvSpPr>
        <p:spPr>
          <a:xfrm>
            <a:off x="5726113" y="1412875"/>
            <a:ext cx="2274887" cy="2274888"/>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11" name="Oval 15"/>
          <p:cNvSpPr/>
          <p:nvPr/>
        </p:nvSpPr>
        <p:spPr>
          <a:xfrm>
            <a:off x="6269038" y="1946275"/>
            <a:ext cx="1195387" cy="1195388"/>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12" name="Oval 16"/>
          <p:cNvSpPr/>
          <p:nvPr/>
        </p:nvSpPr>
        <p:spPr>
          <a:xfrm>
            <a:off x="6456363" y="2119313"/>
            <a:ext cx="835025" cy="835025"/>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13" name="Oval 17"/>
          <p:cNvSpPr/>
          <p:nvPr/>
        </p:nvSpPr>
        <p:spPr>
          <a:xfrm>
            <a:off x="6824663" y="2460625"/>
            <a:ext cx="150812" cy="150813"/>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sp>
        <p:nvSpPr>
          <p:cNvPr id="14" name="Oval 18"/>
          <p:cNvSpPr/>
          <p:nvPr/>
        </p:nvSpPr>
        <p:spPr>
          <a:xfrm>
            <a:off x="6650038" y="2292350"/>
            <a:ext cx="474662" cy="474663"/>
          </a:xfrm>
          <a:prstGeom prst="ellipse">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mc:AlternateContent xmlns:mc="http://schemas.openxmlformats.org/markup-compatibility/2006">
        <mc:Choice xmlns:a14="http://schemas.microsoft.com/office/drawing/2010/main" Requires="a14">
          <p:sp>
            <p:nvSpPr>
              <p:cNvPr id="15" name="Object 23"/>
              <p:cNvSpPr txBox="1"/>
              <p:nvPr/>
            </p:nvSpPr>
            <p:spPr>
              <a:xfrm>
                <a:off x="6629400" y="1981200"/>
                <a:ext cx="390525" cy="492125"/>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𝑆</m:t>
                      </m:r>
                    </m:oMath>
                  </m:oMathPara>
                </a14:m>
                <a:endParaRPr lang="zh-CN" altLang="en-US"/>
              </a:p>
            </p:txBody>
          </p:sp>
        </mc:Choice>
        <mc:Fallback>
          <p:sp>
            <p:nvSpPr>
              <p:cNvPr id="15" name="Object 23"/>
              <p:cNvSpPr txBox="1">
                <a:spLocks noRot="1" noChangeAspect="1" noMove="1" noResize="1" noEditPoints="1" noAdjustHandles="1" noChangeArrowheads="1" noChangeShapeType="1" noTextEdit="1"/>
              </p:cNvSpPr>
              <p:nvPr/>
            </p:nvSpPr>
            <p:spPr>
              <a:xfrm>
                <a:off x="6629400" y="1981200"/>
                <a:ext cx="390525" cy="492125"/>
              </a:xfrm>
              <a:prstGeom prst="rect">
                <a:avLst/>
              </a:prstGeom>
              <a:blipFill>
                <a:blip r:embed="rId2"/>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Object 24"/>
              <p:cNvSpPr txBox="1"/>
              <p:nvPr/>
            </p:nvSpPr>
            <p:spPr>
              <a:xfrm>
                <a:off x="6186488" y="2689225"/>
                <a:ext cx="755650" cy="566738"/>
              </a:xfrm>
              <a:prstGeom prst="rect">
                <a:avLst/>
              </a:prstGeom>
              <a:noFill/>
              <a:ln w="38100">
                <a:noFill/>
                <a:miter/>
              </a:ln>
            </p:spPr>
            <p:txBody>
              <a:bodyPr>
                <a:normAutofit fontScale="85000" lnSpcReduction="100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𝑠</m:t>
                          </m:r>
                        </m:sub>
                      </m:sSub>
                      <m:r>
                        <a:rPr lang="zh-CN" altLang="en-US" i="1">
                          <a:solidFill>
                            <a:srgbClr val="000000"/>
                          </a:solidFill>
                          <a:latin typeface="Cambria Math" panose="02040503050406030204" pitchFamily="18" charset="0"/>
                        </a:rPr>
                        <m:t>=0</m:t>
                      </m:r>
                    </m:oMath>
                  </m:oMathPara>
                </a14:m>
                <a:endParaRPr lang="zh-CN" altLang="en-US"/>
              </a:p>
            </p:txBody>
          </p:sp>
        </mc:Choice>
        <mc:Fallback>
          <p:sp>
            <p:nvSpPr>
              <p:cNvPr id="16" name="Object 24"/>
              <p:cNvSpPr txBox="1">
                <a:spLocks noRot="1" noChangeAspect="1" noMove="1" noResize="1" noEditPoints="1" noAdjustHandles="1" noChangeArrowheads="1" noChangeShapeType="1" noTextEdit="1"/>
              </p:cNvSpPr>
              <p:nvPr/>
            </p:nvSpPr>
            <p:spPr>
              <a:xfrm>
                <a:off x="6186488" y="2689225"/>
                <a:ext cx="755650" cy="566738"/>
              </a:xfrm>
              <a:prstGeom prst="rect">
                <a:avLst/>
              </a:prstGeom>
              <a:blipFill>
                <a:blip r:embed="rId3"/>
                <a:stretch>
                  <a:fillRect/>
                </a:stretch>
              </a:blipFill>
              <a:ln w="38100">
                <a:noFill/>
                <a:miter/>
              </a:ln>
            </p:spPr>
            <p:txBody>
              <a:bodyPr/>
              <a:lstStyle/>
              <a:p>
                <a:r>
                  <a:rPr lang="zh-CN" altLang="en-US">
                    <a:noFill/>
                  </a:rPr>
                  <a:t> </a:t>
                </a:r>
              </a:p>
            </p:txBody>
          </p:sp>
        </mc:Fallback>
      </mc:AlternateContent>
      <p:sp>
        <p:nvSpPr>
          <p:cNvPr id="17" name="Line 25"/>
          <p:cNvSpPr/>
          <p:nvPr/>
        </p:nvSpPr>
        <p:spPr>
          <a:xfrm>
            <a:off x="6878638" y="2535238"/>
            <a:ext cx="1828800" cy="0"/>
          </a:xfrm>
          <a:prstGeom prst="line">
            <a:avLst/>
          </a:prstGeom>
          <a:ln w="28575" cap="flat" cmpd="sng">
            <a:solidFill>
              <a:schemeClr val="accent2"/>
            </a:solidFill>
            <a:prstDash val="solid"/>
            <a:round/>
            <a:headEnd type="none" w="med" len="med"/>
            <a:tailEnd type="arrow" w="med" len="lg"/>
          </a:ln>
        </p:spPr>
      </p:sp>
      <p:grpSp>
        <p:nvGrpSpPr>
          <p:cNvPr id="18" name="Group 36"/>
          <p:cNvGrpSpPr/>
          <p:nvPr/>
        </p:nvGrpSpPr>
        <p:grpSpPr>
          <a:xfrm>
            <a:off x="7848600" y="2185988"/>
            <a:ext cx="268288" cy="339725"/>
            <a:chOff x="4464" y="3818"/>
            <a:chExt cx="169" cy="214"/>
          </a:xfrm>
        </p:grpSpPr>
        <p:sp>
          <p:nvSpPr>
            <p:cNvPr id="13328" name="Freeform 37"/>
            <p:cNvSpPr/>
            <p:nvPr/>
          </p:nvSpPr>
          <p:spPr>
            <a:xfrm>
              <a:off x="4464" y="3818"/>
              <a:ext cx="169" cy="214"/>
            </a:xfrm>
            <a:custGeom>
              <a:avLst/>
              <a:gdLst/>
              <a:ahLst/>
              <a:cxnLst>
                <a:cxn ang="0">
                  <a:pos x="53" y="0"/>
                </a:cxn>
                <a:cxn ang="0">
                  <a:pos x="160" y="80"/>
                </a:cxn>
                <a:cxn ang="0">
                  <a:pos x="0" y="214"/>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sp>
          <p:nvSpPr>
            <p:cNvPr id="13329" name="Freeform 38"/>
            <p:cNvSpPr/>
            <p:nvPr/>
          </p:nvSpPr>
          <p:spPr>
            <a:xfrm>
              <a:off x="4512" y="3862"/>
              <a:ext cx="48" cy="96"/>
            </a:xfrm>
            <a:custGeom>
              <a:avLst/>
              <a:gdLst/>
              <a:ahLst/>
              <a:cxnLst>
                <a:cxn ang="0">
                  <a:pos x="15" y="0"/>
                </a:cxn>
                <a:cxn ang="0">
                  <a:pos x="45" y="36"/>
                </a:cxn>
                <a:cxn ang="0">
                  <a:pos x="0" y="96"/>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grpSp>
      <mc:AlternateContent xmlns:mc="http://schemas.openxmlformats.org/markup-compatibility/2006">
        <mc:Choice xmlns:a14="http://schemas.microsoft.com/office/drawing/2010/main" Requires="a14">
          <p:sp>
            <p:nvSpPr>
              <p:cNvPr id="21" name="Object 44"/>
              <p:cNvSpPr txBox="1"/>
              <p:nvPr/>
            </p:nvSpPr>
            <p:spPr>
              <a:xfrm>
                <a:off x="7864475" y="1827213"/>
                <a:ext cx="339725" cy="36830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𝑅</m:t>
                      </m:r>
                    </m:oMath>
                  </m:oMathPara>
                </a14:m>
                <a:endParaRPr lang="zh-CN" altLang="en-US"/>
              </a:p>
            </p:txBody>
          </p:sp>
        </mc:Choice>
        <mc:Fallback>
          <p:sp>
            <p:nvSpPr>
              <p:cNvPr id="21" name="Object 44"/>
              <p:cNvSpPr txBox="1">
                <a:spLocks noRot="1" noChangeAspect="1" noMove="1" noResize="1" noEditPoints="1" noAdjustHandles="1" noChangeArrowheads="1" noChangeShapeType="1" noTextEdit="1"/>
              </p:cNvSpPr>
              <p:nvPr/>
            </p:nvSpPr>
            <p:spPr>
              <a:xfrm>
                <a:off x="7864475" y="1827213"/>
                <a:ext cx="339725" cy="368300"/>
              </a:xfrm>
              <a:prstGeom prst="rect">
                <a:avLst/>
              </a:prstGeom>
              <a:blipFill>
                <a:blip r:embed="rId4"/>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Object 45"/>
              <p:cNvSpPr txBox="1"/>
              <p:nvPr/>
            </p:nvSpPr>
            <p:spPr>
              <a:xfrm>
                <a:off x="7413625" y="1839913"/>
                <a:ext cx="396875" cy="368300"/>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𝑅</m:t>
                          </m:r>
                        </m:e>
                        <m:sup>
                          <m:r>
                            <a:rPr lang="zh-CN" altLang="en-US" i="1">
                              <a:solidFill>
                                <a:srgbClr val="000000"/>
                              </a:solidFill>
                              <a:latin typeface="Cambria Math" panose="02040503050406030204" pitchFamily="18" charset="0"/>
                            </a:rPr>
                            <m:t>′</m:t>
                          </m:r>
                        </m:sup>
                      </m:sSup>
                    </m:oMath>
                  </m:oMathPara>
                </a14:m>
                <a:endParaRPr lang="zh-CN" altLang="en-US"/>
              </a:p>
            </p:txBody>
          </p:sp>
        </mc:Choice>
        <mc:Fallback>
          <p:sp>
            <p:nvSpPr>
              <p:cNvPr id="22" name="Object 45"/>
              <p:cNvSpPr txBox="1">
                <a:spLocks noRot="1" noChangeAspect="1" noMove="1" noResize="1" noEditPoints="1" noAdjustHandles="1" noChangeArrowheads="1" noChangeShapeType="1" noTextEdit="1"/>
              </p:cNvSpPr>
              <p:nvPr/>
            </p:nvSpPr>
            <p:spPr>
              <a:xfrm>
                <a:off x="7413625" y="1839913"/>
                <a:ext cx="396875" cy="368300"/>
              </a:xfrm>
              <a:prstGeom prst="rect">
                <a:avLst/>
              </a:prstGeom>
              <a:blipFill>
                <a:blip r:embed="rId5"/>
                <a:stretch>
                  <a:fillRect/>
                </a:stretch>
              </a:blipFill>
              <a:ln w="38100">
                <a:noFill/>
                <a:miter/>
              </a:ln>
            </p:spPr>
            <p:txBody>
              <a:bodyPr/>
              <a:lstStyle/>
              <a:p>
                <a:r>
                  <a:rPr lang="zh-CN" altLang="en-US">
                    <a:noFill/>
                  </a:rPr>
                  <a:t> </a:t>
                </a:r>
              </a:p>
            </p:txBody>
          </p:sp>
        </mc:Fallback>
      </mc:AlternateContent>
      <p:sp>
        <p:nvSpPr>
          <p:cNvPr id="23" name="Freeform 46"/>
          <p:cNvSpPr/>
          <p:nvPr/>
        </p:nvSpPr>
        <p:spPr>
          <a:xfrm>
            <a:off x="7270750" y="1150938"/>
            <a:ext cx="204788" cy="119062"/>
          </a:xfrm>
          <a:custGeom>
            <a:avLst/>
            <a:gdLst/>
            <a:ahLst/>
            <a:cxnLst>
              <a:cxn ang="0">
                <a:pos x="204788" y="0"/>
              </a:cxn>
              <a:cxn ang="0">
                <a:pos x="38441" y="26367"/>
              </a:cxn>
              <a:cxn ang="0">
                <a:pos x="141185" y="103613"/>
              </a:cxn>
              <a:cxn ang="0">
                <a:pos x="0" y="118650"/>
              </a:cxn>
            </a:cxnLst>
            <a:rect l="0" t="0" r="0" b="0"/>
            <a:pathLst>
              <a:path w="293" h="578">
                <a:moveTo>
                  <a:pt x="293" y="0"/>
                </a:moveTo>
                <a:cubicBezTo>
                  <a:pt x="181" y="22"/>
                  <a:pt x="70" y="44"/>
                  <a:pt x="55" y="128"/>
                </a:cubicBezTo>
                <a:cubicBezTo>
                  <a:pt x="40" y="212"/>
                  <a:pt x="211" y="428"/>
                  <a:pt x="202" y="503"/>
                </a:cubicBezTo>
                <a:cubicBezTo>
                  <a:pt x="193" y="578"/>
                  <a:pt x="96" y="577"/>
                  <a:pt x="0" y="576"/>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sp>
        <p:nvSpPr>
          <p:cNvPr id="24" name="AutoShape 47"/>
          <p:cNvSpPr/>
          <p:nvPr/>
        </p:nvSpPr>
        <p:spPr>
          <a:xfrm rot="-5569080">
            <a:off x="7821613" y="3621088"/>
            <a:ext cx="479425" cy="1073150"/>
          </a:xfrm>
          <a:prstGeom prst="leftBrace">
            <a:avLst>
              <a:gd name="adj1" fmla="val 18643"/>
              <a:gd name="adj2" fmla="val 50000"/>
            </a:avLst>
          </a:prstGeom>
          <a:noFill/>
          <a:ln w="28575" cap="flat" cmpd="sng">
            <a:solidFill>
              <a:schemeClr val="accent2"/>
            </a:solidFill>
            <a:prstDash val="solid"/>
            <a:round/>
            <a:headEnd type="none" w="med" len="med"/>
            <a:tailEnd type="none" w="med" len="med"/>
          </a:ln>
        </p:spPr>
        <p:txBody>
          <a:bodyPr wrap="none" anchor="ctr" anchorCtr="0"/>
          <a:lstStyle/>
          <a:p>
            <a:pPr eaLnBrk="0" hangingPunct="0"/>
            <a:endParaRPr lang="zh-CN" altLang="en-US" dirty="0">
              <a:latin typeface="Arial" panose="020B0604020202020204" pitchFamily="34" charset="0"/>
              <a:ea typeface="宋体" panose="02010600030101010101" pitchFamily="2" charset="-122"/>
            </a:endParaRPr>
          </a:p>
        </p:txBody>
      </p:sp>
      <p:grpSp>
        <p:nvGrpSpPr>
          <p:cNvPr id="25" name="Group 67"/>
          <p:cNvGrpSpPr/>
          <p:nvPr/>
        </p:nvGrpSpPr>
        <p:grpSpPr>
          <a:xfrm>
            <a:off x="8027988" y="2549525"/>
            <a:ext cx="647700" cy="1447800"/>
            <a:chOff x="5057" y="1888"/>
            <a:chExt cx="408" cy="912"/>
          </a:xfrm>
        </p:grpSpPr>
        <mc:AlternateContent xmlns:mc="http://schemas.openxmlformats.org/markup-compatibility/2006">
          <mc:Choice xmlns:a14="http://schemas.microsoft.com/office/drawing/2010/main" Requires="a14">
            <p:sp>
              <p:nvSpPr>
                <p:cNvPr id="13335" name="Object 41"/>
                <p:cNvSpPr txBox="1"/>
                <p:nvPr/>
              </p:nvSpPr>
              <p:spPr>
                <a:xfrm>
                  <a:off x="5148" y="2523"/>
                  <a:ext cx="280" cy="262"/>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𝑢</m:t>
                        </m:r>
                      </m:oMath>
                    </m:oMathPara>
                  </a14:m>
                  <a:endParaRPr lang="zh-CN" altLang="en-US"/>
                </a:p>
              </p:txBody>
            </p:sp>
          </mc:Choice>
          <mc:Fallback>
            <p:sp>
              <p:nvSpPr>
                <p:cNvPr id="13335" name="Object 41"/>
                <p:cNvSpPr txBox="1">
                  <a:spLocks noRot="1" noChangeAspect="1" noMove="1" noResize="1" noEditPoints="1" noAdjustHandles="1" noChangeArrowheads="1" noChangeShapeType="1" noTextEdit="1"/>
                </p:cNvSpPr>
                <p:nvPr/>
              </p:nvSpPr>
              <p:spPr>
                <a:xfrm>
                  <a:off x="5148" y="2523"/>
                  <a:ext cx="280" cy="262"/>
                </a:xfrm>
                <a:prstGeom prst="rect">
                  <a:avLst/>
                </a:prstGeom>
                <a:blipFill>
                  <a:blip r:embed="rId6"/>
                  <a:stretch>
                    <a:fillRect/>
                  </a:stretch>
                </a:blipFill>
                <a:ln w="38100">
                  <a:noFill/>
                  <a:miter/>
                </a:ln>
              </p:spPr>
              <p:txBody>
                <a:bodyPr/>
                <a:lstStyle/>
                <a:p>
                  <a:r>
                    <a:rPr lang="zh-CN" altLang="en-US">
                      <a:noFill/>
                    </a:rPr>
                    <a:t> </a:t>
                  </a:r>
                </a:p>
              </p:txBody>
            </p:sp>
          </mc:Fallback>
        </mc:AlternateContent>
        <p:sp>
          <p:nvSpPr>
            <p:cNvPr id="13336" name="Line 42"/>
            <p:cNvSpPr/>
            <p:nvPr/>
          </p:nvSpPr>
          <p:spPr>
            <a:xfrm>
              <a:off x="5465" y="1888"/>
              <a:ext cx="0" cy="912"/>
            </a:xfrm>
            <a:prstGeom prst="line">
              <a:avLst/>
            </a:prstGeom>
            <a:ln w="28575" cap="flat" cmpd="sng">
              <a:solidFill>
                <a:srgbClr val="0000FF"/>
              </a:solidFill>
              <a:prstDash val="lgDashDotDot"/>
              <a:round/>
              <a:headEnd type="none" w="med" len="med"/>
              <a:tailEnd type="none" w="med" len="med"/>
            </a:ln>
          </p:spPr>
        </p:sp>
        <p:sp>
          <p:nvSpPr>
            <p:cNvPr id="13337" name="Line 62"/>
            <p:cNvSpPr/>
            <p:nvPr/>
          </p:nvSpPr>
          <p:spPr>
            <a:xfrm>
              <a:off x="5057" y="1888"/>
              <a:ext cx="0" cy="912"/>
            </a:xfrm>
            <a:prstGeom prst="line">
              <a:avLst/>
            </a:prstGeom>
            <a:ln w="28575" cap="flat" cmpd="sng">
              <a:solidFill>
                <a:srgbClr val="0000FF"/>
              </a:solidFill>
              <a:prstDash val="lgDashDotDot"/>
              <a:round/>
              <a:headEnd type="none" w="med" len="med"/>
              <a:tailEnd type="none" w="med" len="med"/>
            </a:ln>
          </p:spPr>
        </p:sp>
        <p:sp>
          <p:nvSpPr>
            <p:cNvPr id="13338" name="Line 63"/>
            <p:cNvSpPr/>
            <p:nvPr/>
          </p:nvSpPr>
          <p:spPr>
            <a:xfrm>
              <a:off x="5329" y="2659"/>
              <a:ext cx="136" cy="0"/>
            </a:xfrm>
            <a:prstGeom prst="line">
              <a:avLst/>
            </a:prstGeom>
            <a:ln w="38100" cap="flat" cmpd="sng">
              <a:solidFill>
                <a:srgbClr val="FF0066"/>
              </a:solidFill>
              <a:prstDash val="solid"/>
              <a:round/>
              <a:headEnd type="none" w="med" len="med"/>
              <a:tailEnd type="triangle" w="med" len="med"/>
            </a:ln>
          </p:spPr>
        </p:sp>
        <p:sp>
          <p:nvSpPr>
            <p:cNvPr id="13339" name="Line 64"/>
            <p:cNvSpPr/>
            <p:nvPr/>
          </p:nvSpPr>
          <p:spPr>
            <a:xfrm>
              <a:off x="5057" y="2659"/>
              <a:ext cx="136" cy="0"/>
            </a:xfrm>
            <a:prstGeom prst="line">
              <a:avLst/>
            </a:prstGeom>
            <a:ln w="38100" cap="flat" cmpd="sng">
              <a:solidFill>
                <a:srgbClr val="FF0066"/>
              </a:solidFill>
              <a:prstDash val="solid"/>
              <a:round/>
              <a:headEnd type="triangle" w="med" len="med"/>
              <a:tailEnd type="none" w="med" len="med"/>
            </a:ln>
          </p:spPr>
        </p:sp>
      </p:grpSp>
      <p:grpSp>
        <p:nvGrpSpPr>
          <p:cNvPr id="31" name="Group 68"/>
          <p:cNvGrpSpPr/>
          <p:nvPr/>
        </p:nvGrpSpPr>
        <p:grpSpPr>
          <a:xfrm>
            <a:off x="7335838" y="2174875"/>
            <a:ext cx="801687" cy="2516188"/>
            <a:chOff x="4621" y="1652"/>
            <a:chExt cx="505" cy="1585"/>
          </a:xfrm>
        </p:grpSpPr>
        <p:grpSp>
          <p:nvGrpSpPr>
            <p:cNvPr id="13341" name="Group 26"/>
            <p:cNvGrpSpPr/>
            <p:nvPr/>
          </p:nvGrpSpPr>
          <p:grpSpPr>
            <a:xfrm>
              <a:off x="4621" y="1652"/>
              <a:ext cx="505" cy="1585"/>
              <a:chOff x="4621" y="2090"/>
              <a:chExt cx="505" cy="1585"/>
            </a:xfrm>
          </p:grpSpPr>
          <mc:AlternateContent xmlns:mc="http://schemas.openxmlformats.org/markup-compatibility/2006">
            <mc:Choice xmlns:a14="http://schemas.microsoft.com/office/drawing/2010/main" Requires="a14">
              <p:sp>
                <p:nvSpPr>
                  <p:cNvPr id="13342" name="Object 27"/>
                  <p:cNvSpPr txBox="1"/>
                  <p:nvPr/>
                </p:nvSpPr>
                <p:spPr>
                  <a:xfrm>
                    <a:off x="4774" y="3329"/>
                    <a:ext cx="257" cy="329"/>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𝑣</m:t>
                              </m:r>
                            </m:e>
                            <m:sub>
                              <m:r>
                                <a:rPr lang="zh-CN" altLang="en-US" i="1">
                                  <a:solidFill>
                                    <a:srgbClr val="000000"/>
                                  </a:solidFill>
                                  <a:latin typeface="Cambria Math" panose="02040503050406030204" pitchFamily="18" charset="0"/>
                                </a:rPr>
                                <m:t>𝑅</m:t>
                              </m:r>
                            </m:sub>
                          </m:sSub>
                        </m:oMath>
                      </m:oMathPara>
                    </a14:m>
                    <a:endParaRPr lang="zh-CN" altLang="en-US"/>
                  </a:p>
                </p:txBody>
              </p:sp>
            </mc:Choice>
            <mc:Fallback>
              <p:sp>
                <p:nvSpPr>
                  <p:cNvPr id="13342" name="Object 27"/>
                  <p:cNvSpPr txBox="1">
                    <a:spLocks noRot="1" noChangeAspect="1" noMove="1" noResize="1" noEditPoints="1" noAdjustHandles="1" noChangeArrowheads="1" noChangeShapeType="1" noTextEdit="1"/>
                  </p:cNvSpPr>
                  <p:nvPr/>
                </p:nvSpPr>
                <p:spPr>
                  <a:xfrm>
                    <a:off x="4774" y="3329"/>
                    <a:ext cx="257" cy="329"/>
                  </a:xfrm>
                  <a:prstGeom prst="rect">
                    <a:avLst/>
                  </a:prstGeom>
                  <a:blipFill>
                    <a:blip r:embed="rId7"/>
                    <a:stretch>
                      <a:fillRect/>
                    </a:stretch>
                  </a:blipFill>
                  <a:ln w="38100">
                    <a:noFill/>
                    <a:miter/>
                  </a:ln>
                </p:spPr>
                <p:txBody>
                  <a:bodyPr/>
                  <a:lstStyle/>
                  <a:p>
                    <a:r>
                      <a:rPr lang="zh-CN" altLang="en-US">
                        <a:noFill/>
                      </a:rPr>
                      <a:t> </a:t>
                    </a:r>
                  </a:p>
                </p:txBody>
              </p:sp>
            </mc:Fallback>
          </mc:AlternateContent>
          <p:sp>
            <p:nvSpPr>
              <p:cNvPr id="13343" name="Line 28"/>
              <p:cNvSpPr/>
              <p:nvPr/>
            </p:nvSpPr>
            <p:spPr>
              <a:xfrm>
                <a:off x="5053" y="2378"/>
                <a:ext cx="0" cy="1274"/>
              </a:xfrm>
              <a:prstGeom prst="line">
                <a:avLst/>
              </a:prstGeom>
              <a:ln w="28575" cap="flat" cmpd="sng">
                <a:solidFill>
                  <a:schemeClr val="accent2"/>
                </a:solidFill>
                <a:prstDash val="lgDashDotDot"/>
                <a:round/>
                <a:headEnd type="none" w="med" len="med"/>
                <a:tailEnd type="none" w="med" len="med"/>
              </a:ln>
            </p:spPr>
          </p:sp>
          <p:sp>
            <p:nvSpPr>
              <p:cNvPr id="13344" name="Line 29"/>
              <p:cNvSpPr/>
              <p:nvPr/>
            </p:nvSpPr>
            <p:spPr>
              <a:xfrm>
                <a:off x="4717" y="2378"/>
                <a:ext cx="0" cy="1297"/>
              </a:xfrm>
              <a:prstGeom prst="line">
                <a:avLst/>
              </a:prstGeom>
              <a:ln w="28575" cap="flat" cmpd="sng">
                <a:solidFill>
                  <a:schemeClr val="accent2"/>
                </a:solidFill>
                <a:prstDash val="lgDashDotDot"/>
                <a:round/>
                <a:headEnd type="none" w="med" len="med"/>
                <a:tailEnd type="none" w="med" len="med"/>
              </a:ln>
            </p:spPr>
          </p:sp>
          <p:grpSp>
            <p:nvGrpSpPr>
              <p:cNvPr id="13345" name="Group 30"/>
              <p:cNvGrpSpPr/>
              <p:nvPr/>
            </p:nvGrpSpPr>
            <p:grpSpPr>
              <a:xfrm>
                <a:off x="4621" y="2090"/>
                <a:ext cx="169" cy="214"/>
                <a:chOff x="4464" y="3818"/>
                <a:chExt cx="169" cy="214"/>
              </a:xfrm>
            </p:grpSpPr>
            <p:sp>
              <p:nvSpPr>
                <p:cNvPr id="13346" name="Freeform 31"/>
                <p:cNvSpPr/>
                <p:nvPr/>
              </p:nvSpPr>
              <p:spPr>
                <a:xfrm>
                  <a:off x="4464" y="3818"/>
                  <a:ext cx="169" cy="214"/>
                </a:xfrm>
                <a:custGeom>
                  <a:avLst/>
                  <a:gdLst/>
                  <a:ahLst/>
                  <a:cxnLst>
                    <a:cxn ang="0">
                      <a:pos x="53" y="0"/>
                    </a:cxn>
                    <a:cxn ang="0">
                      <a:pos x="160" y="80"/>
                    </a:cxn>
                    <a:cxn ang="0">
                      <a:pos x="0" y="214"/>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sp>
              <p:nvSpPr>
                <p:cNvPr id="13347" name="Freeform 32"/>
                <p:cNvSpPr/>
                <p:nvPr/>
              </p:nvSpPr>
              <p:spPr>
                <a:xfrm>
                  <a:off x="4512" y="3862"/>
                  <a:ext cx="48" cy="96"/>
                </a:xfrm>
                <a:custGeom>
                  <a:avLst/>
                  <a:gdLst/>
                  <a:ahLst/>
                  <a:cxnLst>
                    <a:cxn ang="0">
                      <a:pos x="15" y="0"/>
                    </a:cxn>
                    <a:cxn ang="0">
                      <a:pos x="45" y="36"/>
                    </a:cxn>
                    <a:cxn ang="0">
                      <a:pos x="0" y="96"/>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grpSp>
          <p:grpSp>
            <p:nvGrpSpPr>
              <p:cNvPr id="13348" name="Group 33"/>
              <p:cNvGrpSpPr/>
              <p:nvPr/>
            </p:nvGrpSpPr>
            <p:grpSpPr>
              <a:xfrm>
                <a:off x="4957" y="2090"/>
                <a:ext cx="169" cy="214"/>
                <a:chOff x="4464" y="3818"/>
                <a:chExt cx="169" cy="214"/>
              </a:xfrm>
            </p:grpSpPr>
            <p:sp>
              <p:nvSpPr>
                <p:cNvPr id="13349" name="Freeform 34"/>
                <p:cNvSpPr/>
                <p:nvPr/>
              </p:nvSpPr>
              <p:spPr>
                <a:xfrm>
                  <a:off x="4464" y="3818"/>
                  <a:ext cx="169" cy="214"/>
                </a:xfrm>
                <a:custGeom>
                  <a:avLst/>
                  <a:gdLst/>
                  <a:ahLst/>
                  <a:cxnLst>
                    <a:cxn ang="0">
                      <a:pos x="53" y="0"/>
                    </a:cxn>
                    <a:cxn ang="0">
                      <a:pos x="160" y="80"/>
                    </a:cxn>
                    <a:cxn ang="0">
                      <a:pos x="0" y="214"/>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sp>
              <p:nvSpPr>
                <p:cNvPr id="13350" name="Freeform 35"/>
                <p:cNvSpPr/>
                <p:nvPr/>
              </p:nvSpPr>
              <p:spPr>
                <a:xfrm>
                  <a:off x="4512" y="3862"/>
                  <a:ext cx="48" cy="96"/>
                </a:xfrm>
                <a:custGeom>
                  <a:avLst/>
                  <a:gdLst/>
                  <a:ahLst/>
                  <a:cxnLst>
                    <a:cxn ang="0">
                      <a:pos x="15" y="0"/>
                    </a:cxn>
                    <a:cxn ang="0">
                      <a:pos x="45" y="36"/>
                    </a:cxn>
                    <a:cxn ang="0">
                      <a:pos x="0" y="96"/>
                    </a:cxn>
                  </a:cxnLst>
                  <a:rect l="0" t="0" r="0" b="0"/>
                  <a:pathLst>
                    <a:path w="169" h="214">
                      <a:moveTo>
                        <a:pt x="53" y="0"/>
                      </a:moveTo>
                      <a:cubicBezTo>
                        <a:pt x="91" y="9"/>
                        <a:pt x="169" y="44"/>
                        <a:pt x="160" y="80"/>
                      </a:cubicBezTo>
                      <a:cubicBezTo>
                        <a:pt x="151" y="116"/>
                        <a:pt x="33" y="186"/>
                        <a:pt x="0" y="214"/>
                      </a:cubicBezTo>
                    </a:path>
                  </a:pathLst>
                </a:custGeom>
                <a:noFill/>
                <a:ln w="28575" cap="flat" cmpd="sng">
                  <a:solidFill>
                    <a:schemeClr val="accent2"/>
                  </a:solidFill>
                  <a:prstDash val="solid"/>
                  <a:round/>
                  <a:headEnd type="none" w="med" len="med"/>
                  <a:tailEnd type="none" w="med" len="med"/>
                </a:ln>
              </p:spPr>
              <p:txBody>
                <a:bodyPr/>
                <a:lstStyle/>
                <a:p>
                  <a:endParaRPr lang="zh-CN" altLang="en-US"/>
                </a:p>
              </p:txBody>
            </p:sp>
          </p:grpSp>
        </p:grpSp>
        <p:sp>
          <p:nvSpPr>
            <p:cNvPr id="13351" name="Line 65"/>
            <p:cNvSpPr/>
            <p:nvPr/>
          </p:nvSpPr>
          <p:spPr>
            <a:xfrm>
              <a:off x="4921" y="3067"/>
              <a:ext cx="136" cy="0"/>
            </a:xfrm>
            <a:prstGeom prst="line">
              <a:avLst/>
            </a:prstGeom>
            <a:ln w="38100" cap="flat" cmpd="sng">
              <a:solidFill>
                <a:srgbClr val="FF0066"/>
              </a:solidFill>
              <a:prstDash val="solid"/>
              <a:round/>
              <a:headEnd type="none" w="med" len="med"/>
              <a:tailEnd type="triangle" w="med" len="med"/>
            </a:ln>
          </p:spPr>
        </p:sp>
        <p:sp>
          <p:nvSpPr>
            <p:cNvPr id="13352" name="Line 66"/>
            <p:cNvSpPr/>
            <p:nvPr/>
          </p:nvSpPr>
          <p:spPr>
            <a:xfrm>
              <a:off x="4694" y="3067"/>
              <a:ext cx="136" cy="0"/>
            </a:xfrm>
            <a:prstGeom prst="line">
              <a:avLst/>
            </a:prstGeom>
            <a:ln w="38100" cap="flat" cmpd="sng">
              <a:solidFill>
                <a:srgbClr val="FF0066"/>
              </a:solidFill>
              <a:prstDash val="solid"/>
              <a:round/>
              <a:headEnd type="triangle" w="med" len="med"/>
              <a:tailEnd type="none" w="med" len="med"/>
            </a:ln>
          </p:spPr>
        </p:sp>
      </p:grpSp>
      <p:sp>
        <p:nvSpPr>
          <p:cNvPr id="13353" name="矩形 3"/>
          <p:cNvSpPr/>
          <p:nvPr/>
        </p:nvSpPr>
        <p:spPr>
          <a:xfrm>
            <a:off x="314325" y="766763"/>
            <a:ext cx="3144838" cy="461962"/>
          </a:xfrm>
          <a:prstGeom prst="rect">
            <a:avLst/>
          </a:prstGeom>
          <a:noFill/>
          <a:ln w="9525">
            <a:noFill/>
          </a:ln>
        </p:spPr>
        <p:txBody>
          <a:bodyPr wrap="none" anchor="t" anchorCtr="0">
            <a:spAutoFit/>
          </a:bodyPr>
          <a:lstStyle/>
          <a:p>
            <a:pPr eaLnBrk="0" hangingPunct="0"/>
            <a:r>
              <a:rPr lang="en-US" altLang="zh-CN" sz="2400" dirty="0">
                <a:solidFill>
                  <a:srgbClr val="0000FF"/>
                </a:solidFill>
                <a:latin typeface="华文中宋" panose="02010600040101010101" pitchFamily="2" charset="-122"/>
                <a:ea typeface="华文中宋" panose="02010600040101010101" pitchFamily="2" charset="-122"/>
              </a:rPr>
              <a:t>1</a:t>
            </a:r>
            <a:r>
              <a:rPr lang="zh-CN" altLang="en-US" sz="2400" dirty="0">
                <a:solidFill>
                  <a:srgbClr val="0000FF"/>
                </a:solidFill>
                <a:latin typeface="华文中宋" panose="02010600040101010101" pitchFamily="2" charset="-122"/>
                <a:ea typeface="华文中宋" panose="02010600040101010101" pitchFamily="2" charset="-122"/>
              </a:rPr>
              <a:t>、观测者向波源运动</a:t>
            </a:r>
          </a:p>
        </p:txBody>
      </p:sp>
      <mc:AlternateContent xmlns:mc="http://schemas.openxmlformats.org/markup-compatibility/2006">
        <mc:Choice xmlns:a14="http://schemas.microsoft.com/office/drawing/2010/main" Requires="a14">
          <p:sp>
            <p:nvSpPr>
              <p:cNvPr id="45" name="Object 8"/>
              <p:cNvSpPr txBox="1"/>
              <p:nvPr/>
            </p:nvSpPr>
            <p:spPr>
              <a:xfrm>
                <a:off x="569913" y="1184275"/>
                <a:ext cx="2894012" cy="871538"/>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𝑓</m:t>
                          </m:r>
                        </m:e>
                        <m:sub>
                          <m:r>
                            <a:rPr lang="zh-CN" altLang="en-US" i="1">
                              <a:solidFill>
                                <a:srgbClr val="000080"/>
                              </a:solidFill>
                              <a:latin typeface="Cambria Math" panose="02040503050406030204" pitchFamily="18" charset="0"/>
                            </a:rPr>
                            <m:t>𝑅</m:t>
                          </m:r>
                        </m:sub>
                      </m:sSub>
                      <m:r>
                        <a:rPr lang="zh-CN" altLang="en-US" i="1">
                          <a:solidFill>
                            <a:srgbClr val="000080"/>
                          </a:solidFill>
                          <a:latin typeface="Cambria Math" panose="02040503050406030204" pitchFamily="18" charset="0"/>
                        </a:rPr>
                        <m:t>=</m:t>
                      </m:r>
                      <m:f>
                        <m:fPr>
                          <m:ctrlPr>
                            <a:rPr lang="zh-CN" altLang="en-US" i="1">
                              <a:solidFill>
                                <a:srgbClr val="000080"/>
                              </a:solidFill>
                              <a:latin typeface="Cambria Math" panose="02040503050406030204" pitchFamily="18" charset="0"/>
                            </a:rPr>
                          </m:ctrlPr>
                        </m:fPr>
                        <m:num>
                          <m:r>
                            <a:rPr lang="zh-CN" altLang="en-US" i="1">
                              <a:solidFill>
                                <a:srgbClr val="000080"/>
                              </a:solidFill>
                              <a:latin typeface="Cambria Math" panose="02040503050406030204" pitchFamily="18" charset="0"/>
                            </a:rPr>
                            <m:t>𝑢</m:t>
                          </m:r>
                          <m:r>
                            <a:rPr lang="zh-CN" altLang="en-US" i="1">
                              <a:solidFill>
                                <a:srgbClr val="000080"/>
                              </a:solidFill>
                              <a:latin typeface="Cambria Math" panose="02040503050406030204" pitchFamily="18" charset="0"/>
                            </a:rPr>
                            <m:t>+</m:t>
                          </m:r>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𝑣</m:t>
                              </m:r>
                            </m:e>
                            <m:sub>
                              <m:r>
                                <a:rPr lang="zh-CN" altLang="en-US" i="1">
                                  <a:solidFill>
                                    <a:srgbClr val="000080"/>
                                  </a:solidFill>
                                  <a:latin typeface="Cambria Math" panose="02040503050406030204" pitchFamily="18" charset="0"/>
                                </a:rPr>
                                <m:t>𝑅</m:t>
                              </m:r>
                            </m:sub>
                          </m:sSub>
                        </m:num>
                        <m:den>
                          <m:r>
                            <a:rPr lang="zh-CN" altLang="en-US" i="1">
                              <a:solidFill>
                                <a:srgbClr val="000080"/>
                              </a:solidFill>
                              <a:latin typeface="Cambria Math" panose="02040503050406030204" pitchFamily="18" charset="0"/>
                            </a:rPr>
                            <m:t>𝜆</m:t>
                          </m:r>
                        </m:den>
                      </m:f>
                      <m:r>
                        <a:rPr lang="zh-CN" altLang="en-US" i="0">
                          <a:solidFill>
                            <a:srgbClr val="000080"/>
                          </a:solidFill>
                          <a:latin typeface="Cambria Math" panose="02040503050406030204" pitchFamily="18" charset="0"/>
                        </a:rPr>
                        <m:t>=</m:t>
                      </m:r>
                      <m:f>
                        <m:fPr>
                          <m:ctrlPr>
                            <a:rPr lang="zh-CN" altLang="en-US" i="1">
                              <a:solidFill>
                                <a:srgbClr val="000080"/>
                              </a:solidFill>
                              <a:latin typeface="Cambria Math" panose="02040503050406030204" pitchFamily="18" charset="0"/>
                            </a:rPr>
                          </m:ctrlPr>
                        </m:fPr>
                        <m:num>
                          <m:r>
                            <a:rPr lang="zh-CN" altLang="en-US" i="1">
                              <a:solidFill>
                                <a:srgbClr val="000080"/>
                              </a:solidFill>
                              <a:latin typeface="Cambria Math" panose="02040503050406030204" pitchFamily="18" charset="0"/>
                            </a:rPr>
                            <m:t>𝑢</m:t>
                          </m:r>
                          <m:r>
                            <a:rPr lang="zh-CN" altLang="en-US" i="1">
                              <a:solidFill>
                                <a:srgbClr val="000080"/>
                              </a:solidFill>
                              <a:latin typeface="Cambria Math" panose="02040503050406030204" pitchFamily="18" charset="0"/>
                            </a:rPr>
                            <m:t>+</m:t>
                          </m:r>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𝑣</m:t>
                              </m:r>
                            </m:e>
                            <m:sub>
                              <m:r>
                                <a:rPr lang="zh-CN" altLang="en-US" i="1">
                                  <a:solidFill>
                                    <a:srgbClr val="000080"/>
                                  </a:solidFill>
                                  <a:latin typeface="Cambria Math" panose="02040503050406030204" pitchFamily="18" charset="0"/>
                                </a:rPr>
                                <m:t>𝑅</m:t>
                              </m:r>
                            </m:sub>
                          </m:sSub>
                        </m:num>
                        <m:den>
                          <m:r>
                            <a:rPr lang="zh-CN" altLang="en-US" i="1">
                              <a:solidFill>
                                <a:srgbClr val="000080"/>
                              </a:solidFill>
                              <a:latin typeface="Cambria Math" panose="02040503050406030204" pitchFamily="18" charset="0"/>
                            </a:rPr>
                            <m:t>𝑢</m:t>
                          </m:r>
                        </m:den>
                      </m:f>
                      <m:r>
                        <a:rPr lang="zh-CN" altLang="en-US" i="1">
                          <a:solidFill>
                            <a:srgbClr val="000080"/>
                          </a:solidFill>
                          <a:latin typeface="Cambria Math" panose="02040503050406030204" pitchFamily="18" charset="0"/>
                        </a:rPr>
                        <m:t>𝑓</m:t>
                      </m:r>
                    </m:oMath>
                  </m:oMathPara>
                </a14:m>
                <a:endParaRPr lang="zh-CN" altLang="en-US" dirty="0"/>
              </a:p>
            </p:txBody>
          </p:sp>
        </mc:Choice>
        <mc:Fallback>
          <p:sp>
            <p:nvSpPr>
              <p:cNvPr id="45" name="Object 8"/>
              <p:cNvSpPr txBox="1">
                <a:spLocks noRot="1" noChangeAspect="1" noMove="1" noResize="1" noEditPoints="1" noAdjustHandles="1" noChangeArrowheads="1" noChangeShapeType="1" noTextEdit="1"/>
              </p:cNvSpPr>
              <p:nvPr/>
            </p:nvSpPr>
            <p:spPr>
              <a:xfrm>
                <a:off x="569913" y="1184275"/>
                <a:ext cx="2894012" cy="871538"/>
              </a:xfrm>
              <a:prstGeom prst="rect">
                <a:avLst/>
              </a:prstGeom>
              <a:blipFill>
                <a:blip r:embed="rId8"/>
                <a:stretch>
                  <a:fillRect/>
                </a:stretch>
              </a:blipFill>
              <a:ln w="38100">
                <a:noFill/>
                <a:miter/>
              </a:ln>
            </p:spPr>
            <p:txBody>
              <a:bodyPr/>
              <a:lstStyle/>
              <a:p>
                <a:r>
                  <a:rPr lang="zh-CN" altLang="en-US">
                    <a:noFill/>
                  </a:rPr>
                  <a:t> </a:t>
                </a:r>
              </a:p>
            </p:txBody>
          </p:sp>
        </mc:Fallback>
      </mc:AlternateContent>
      <p:sp>
        <p:nvSpPr>
          <p:cNvPr id="46" name="矩形 45"/>
          <p:cNvSpPr/>
          <p:nvPr/>
        </p:nvSpPr>
        <p:spPr>
          <a:xfrm>
            <a:off x="544513" y="2147888"/>
            <a:ext cx="3781425" cy="647700"/>
          </a:xfrm>
          <a:prstGeom prst="rect">
            <a:avLst/>
          </a:prstGeom>
          <a:ln w="19050">
            <a:solidFill>
              <a:schemeClr val="tx1">
                <a:lumMod val="60000"/>
                <a:lumOff val="40000"/>
              </a:schemeClr>
            </a:solidFill>
          </a:ln>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因波源不动，波的频率 </a:t>
            </a:r>
            <a:r>
              <a:rPr kumimoji="0" lang="en-US" altLang="zh-CN" sz="1800" b="1" i="1"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 </a:t>
            </a:r>
            <a:r>
              <a:rPr kumimoji="0" lang="zh-CN" altLang="en-US" sz="1800" b="1" i="0" u="none" strike="noStrike" kern="1200" cap="none" spc="0" normalizeH="0" baseline="0" noProof="0" dirty="0">
                <a:ln>
                  <a:noFill/>
                </a:ln>
                <a:solidFill>
                  <a:srgbClr val="002060"/>
                </a:solidFill>
                <a:effectLst/>
                <a:uLnTx/>
                <a:uFillTx/>
                <a:latin typeface="微软雅黑" panose="020B0503020204020204" pitchFamily="34" charset="-122"/>
                <a:ea typeface="微软雅黑" panose="020B0503020204020204" pitchFamily="34" charset="-122"/>
                <a:cs typeface="+mn-cs"/>
              </a:rPr>
              <a:t>等于波源的频率 </a:t>
            </a:r>
            <a:r>
              <a:rPr kumimoji="0" lang="en-US" altLang="zh-CN" sz="1800" b="1" i="1" u="none" strike="noStrike" kern="1200" cap="none" spc="0" normalizeH="0" baseline="0" noProof="0" dirty="0" err="1">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f</a:t>
            </a:r>
            <a:r>
              <a:rPr kumimoji="0" lang="en-US" altLang="zh-CN" sz="1100" b="1" i="1" u="none" strike="noStrike" kern="1200" cap="none" spc="0" normalizeH="0" baseline="0" noProof="0" dirty="0" err="1">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a:t>
            </a:r>
            <a:endParaRPr kumimoji="0" lang="zh-CN" altLang="en-US" sz="1100" b="1" i="1" u="none" strike="noStrike" kern="1200" cap="none" spc="0" normalizeH="0" baseline="0" noProof="0" dirty="0">
              <a:ln>
                <a:noFill/>
              </a:ln>
              <a:solidFill>
                <a:srgbClr val="00206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8" name="Object 8"/>
              <p:cNvSpPr txBox="1"/>
              <p:nvPr/>
            </p:nvSpPr>
            <p:spPr>
              <a:xfrm>
                <a:off x="1460766" y="2845352"/>
                <a:ext cx="2868612" cy="871537"/>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𝑓</m:t>
                          </m:r>
                        </m:e>
                        <m:sub>
                          <m:r>
                            <a:rPr lang="zh-CN" altLang="en-US" i="1">
                              <a:solidFill>
                                <a:srgbClr val="000080"/>
                              </a:solidFill>
                              <a:latin typeface="Cambria Math" panose="02040503050406030204" pitchFamily="18" charset="0"/>
                            </a:rPr>
                            <m:t>𝑅</m:t>
                          </m:r>
                        </m:sub>
                      </m:sSub>
                      <m:r>
                        <a:rPr lang="zh-CN" altLang="en-US" i="1">
                          <a:solidFill>
                            <a:srgbClr val="000080"/>
                          </a:solidFill>
                          <a:latin typeface="Cambria Math" panose="02040503050406030204" pitchFamily="18" charset="0"/>
                        </a:rPr>
                        <m:t>=</m:t>
                      </m:r>
                      <m:f>
                        <m:fPr>
                          <m:ctrlPr>
                            <a:rPr lang="zh-CN" altLang="en-US" i="1">
                              <a:solidFill>
                                <a:srgbClr val="000080"/>
                              </a:solidFill>
                              <a:latin typeface="Cambria Math" panose="02040503050406030204" pitchFamily="18" charset="0"/>
                            </a:rPr>
                          </m:ctrlPr>
                        </m:fPr>
                        <m:num>
                          <m:r>
                            <a:rPr lang="zh-CN" altLang="en-US" i="1">
                              <a:solidFill>
                                <a:srgbClr val="000080"/>
                              </a:solidFill>
                              <a:latin typeface="Cambria Math" panose="02040503050406030204" pitchFamily="18" charset="0"/>
                            </a:rPr>
                            <m:t>𝑢</m:t>
                          </m:r>
                          <m:r>
                            <a:rPr lang="zh-CN" altLang="en-US" i="1">
                              <a:solidFill>
                                <a:srgbClr val="000080"/>
                              </a:solidFill>
                              <a:latin typeface="Cambria Math" panose="02040503050406030204" pitchFamily="18" charset="0"/>
                            </a:rPr>
                            <m:t>+</m:t>
                          </m:r>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𝑣</m:t>
                              </m:r>
                            </m:e>
                            <m:sub>
                              <m:r>
                                <a:rPr lang="zh-CN" altLang="en-US" i="1">
                                  <a:solidFill>
                                    <a:srgbClr val="000080"/>
                                  </a:solidFill>
                                  <a:latin typeface="Cambria Math" panose="02040503050406030204" pitchFamily="18" charset="0"/>
                                </a:rPr>
                                <m:t>𝑅</m:t>
                              </m:r>
                            </m:sub>
                          </m:sSub>
                        </m:num>
                        <m:den>
                          <m:r>
                            <a:rPr lang="zh-CN" altLang="en-US" i="1">
                              <a:solidFill>
                                <a:srgbClr val="000080"/>
                              </a:solidFill>
                              <a:latin typeface="Cambria Math" panose="02040503050406030204" pitchFamily="18" charset="0"/>
                            </a:rPr>
                            <m:t>𝑢</m:t>
                          </m:r>
                        </m:den>
                      </m:f>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𝑓</m:t>
                          </m:r>
                        </m:e>
                        <m:sub>
                          <m:r>
                            <a:rPr lang="zh-CN" altLang="en-US" i="1">
                              <a:solidFill>
                                <a:srgbClr val="000080"/>
                              </a:solidFill>
                              <a:latin typeface="Cambria Math" panose="02040503050406030204" pitchFamily="18" charset="0"/>
                            </a:rPr>
                            <m:t>𝑆</m:t>
                          </m:r>
                        </m:sub>
                      </m:sSub>
                      <m:r>
                        <m:rPr>
                          <m:nor/>
                        </m:rPr>
                        <a:rPr lang="zh-CN" altLang="en-US" i="0">
                          <a:solidFill>
                            <a:srgbClr val="000080"/>
                          </a:solidFill>
                          <a:latin typeface="Cambria Math" panose="02040503050406030204" pitchFamily="18" charset="0"/>
                        </a:rPr>
                        <m:t>     </m:t>
                      </m:r>
                      <m:r>
                        <a:rPr lang="zh-CN" altLang="en-US" i="1">
                          <a:solidFill>
                            <a:srgbClr val="000080"/>
                          </a:solidFill>
                          <a:latin typeface="Cambria Math" panose="02040503050406030204" pitchFamily="18" charset="0"/>
                        </a:rPr>
                        <m:t>（</m:t>
                      </m:r>
                      <m:r>
                        <a:rPr lang="zh-CN" altLang="en-US" i="0">
                          <a:solidFill>
                            <a:srgbClr val="000080"/>
                          </a:solidFill>
                          <a:latin typeface="Cambria Math" panose="02040503050406030204" pitchFamily="18" charset="0"/>
                        </a:rPr>
                        <m:t>1</m:t>
                      </m:r>
                      <m:r>
                        <a:rPr lang="zh-CN" altLang="en-US" i="1">
                          <a:solidFill>
                            <a:srgbClr val="000080"/>
                          </a:solidFill>
                          <a:latin typeface="Cambria Math" panose="02040503050406030204" pitchFamily="18" charset="0"/>
                        </a:rPr>
                        <m:t>）</m:t>
                      </m:r>
                    </m:oMath>
                  </m:oMathPara>
                </a14:m>
                <a:endParaRPr lang="zh-CN" altLang="en-US" dirty="0"/>
              </a:p>
            </p:txBody>
          </p:sp>
        </mc:Choice>
        <mc:Fallback>
          <p:sp>
            <p:nvSpPr>
              <p:cNvPr id="48" name="Object 8"/>
              <p:cNvSpPr txBox="1">
                <a:spLocks noRot="1" noChangeAspect="1" noMove="1" noResize="1" noEditPoints="1" noAdjustHandles="1" noChangeArrowheads="1" noChangeShapeType="1" noTextEdit="1"/>
              </p:cNvSpPr>
              <p:nvPr/>
            </p:nvSpPr>
            <p:spPr>
              <a:xfrm>
                <a:off x="1460766" y="2845352"/>
                <a:ext cx="2868612" cy="871537"/>
              </a:xfrm>
              <a:prstGeom prst="rect">
                <a:avLst/>
              </a:prstGeom>
              <a:blipFill>
                <a:blip r:embed="rId9"/>
                <a:stretch>
                  <a:fillRect/>
                </a:stretch>
              </a:blipFill>
              <a:ln w="38100">
                <a:noFill/>
                <a:miter/>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Object 8"/>
              <p:cNvSpPr txBox="1"/>
              <p:nvPr/>
            </p:nvSpPr>
            <p:spPr>
              <a:xfrm>
                <a:off x="7440613" y="1141413"/>
                <a:ext cx="204787" cy="314325"/>
              </a:xfrm>
              <a:prstGeom prst="rect">
                <a:avLst/>
              </a:prstGeom>
              <a:noFill/>
              <a:ln w="38100">
                <a:noFill/>
                <a:miter/>
              </a:ln>
            </p:spPr>
            <p:txBody>
              <a:bodyPr>
                <a:normAutofit fontScale="77500" lnSpcReduction="20000"/>
              </a:bodyPr>
              <a:lstStyle/>
              <a:p>
                <a:pPr/>
                <a14:m>
                  <m:oMathPara xmlns:m="http://schemas.openxmlformats.org/officeDocument/2006/math">
                    <m:oMathParaPr>
                      <m:jc m:val="centerGroup"/>
                    </m:oMathParaPr>
                    <m:oMath xmlns:m="http://schemas.openxmlformats.org/officeDocument/2006/math">
                      <m:r>
                        <a:rPr lang="zh-CN" altLang="en-US" i="1">
                          <a:solidFill>
                            <a:srgbClr val="000080"/>
                          </a:solidFill>
                          <a:latin typeface="Cambria Math" panose="02040503050406030204" pitchFamily="18" charset="0"/>
                        </a:rPr>
                        <m:t>𝜆</m:t>
                      </m:r>
                    </m:oMath>
                  </m:oMathPara>
                </a14:m>
                <a:endParaRPr lang="zh-CN" altLang="en-US"/>
              </a:p>
            </p:txBody>
          </p:sp>
        </mc:Choice>
        <mc:Fallback>
          <p:sp>
            <p:nvSpPr>
              <p:cNvPr id="50" name="Object 8"/>
              <p:cNvSpPr txBox="1">
                <a:spLocks noRot="1" noChangeAspect="1" noMove="1" noResize="1" noEditPoints="1" noAdjustHandles="1" noChangeArrowheads="1" noChangeShapeType="1" noTextEdit="1"/>
              </p:cNvSpPr>
              <p:nvPr/>
            </p:nvSpPr>
            <p:spPr>
              <a:xfrm>
                <a:off x="7440613" y="1141413"/>
                <a:ext cx="204787" cy="314325"/>
              </a:xfrm>
              <a:prstGeom prst="rect">
                <a:avLst/>
              </a:prstGeom>
              <a:blipFill>
                <a:blip r:embed="rId10"/>
                <a:stretch>
                  <a:fillRect r="-21212"/>
                </a:stretch>
              </a:blipFill>
              <a:ln w="38100">
                <a:noFill/>
                <a:miter/>
              </a:ln>
            </p:spPr>
            <p:txBody>
              <a:bodyPr/>
              <a:lstStyle/>
              <a:p>
                <a:r>
                  <a:rPr lang="zh-CN" altLang="en-US">
                    <a:noFill/>
                  </a:rPr>
                  <a:t> </a:t>
                </a:r>
              </a:p>
            </p:txBody>
          </p:sp>
        </mc:Fallback>
      </mc:AlternateContent>
      <p:sp>
        <p:nvSpPr>
          <p:cNvPr id="51" name="矩形 50"/>
          <p:cNvSpPr/>
          <p:nvPr/>
        </p:nvSpPr>
        <p:spPr>
          <a:xfrm>
            <a:off x="371475" y="3409950"/>
            <a:ext cx="4376738" cy="461963"/>
          </a:xfrm>
          <a:prstGeom prst="rect">
            <a:avLst/>
          </a:prstGeom>
          <a:noFill/>
          <a:ln w="9525">
            <a:noFill/>
          </a:ln>
        </p:spPr>
        <p:txBody>
          <a:bodyPr wrap="none" anchor="t" anchorCtr="0">
            <a:spAutoFit/>
          </a:bodyPr>
          <a:lstStyle/>
          <a:p>
            <a:pPr eaLnBrk="0" hangingPunct="0"/>
            <a:r>
              <a:rPr lang="en-US" altLang="zh-CN" sz="2400" b="1" dirty="0">
                <a:solidFill>
                  <a:srgbClr val="0000FF"/>
                </a:solidFill>
                <a:latin typeface="华文中宋" panose="02010600040101010101" pitchFamily="2" charset="-122"/>
                <a:ea typeface="华文中宋" panose="02010600040101010101" pitchFamily="2" charset="-122"/>
              </a:rPr>
              <a:t>2</a:t>
            </a:r>
            <a:r>
              <a:rPr lang="zh-CN" altLang="en-US" sz="2400" b="1" dirty="0">
                <a:solidFill>
                  <a:srgbClr val="0000FF"/>
                </a:solidFill>
                <a:latin typeface="华文中宋" panose="02010600040101010101" pitchFamily="2" charset="-122"/>
                <a:ea typeface="华文中宋" panose="02010600040101010101" pitchFamily="2" charset="-122"/>
              </a:rPr>
              <a:t>、同理，观测者远离波源运动</a:t>
            </a:r>
          </a:p>
        </p:txBody>
      </p:sp>
      <mc:AlternateContent xmlns:mc="http://schemas.openxmlformats.org/markup-compatibility/2006">
        <mc:Choice xmlns:a14="http://schemas.microsoft.com/office/drawing/2010/main" Requires="a14">
          <p:sp>
            <p:nvSpPr>
              <p:cNvPr id="52" name="Object 8"/>
              <p:cNvSpPr txBox="1"/>
              <p:nvPr/>
            </p:nvSpPr>
            <p:spPr>
              <a:xfrm>
                <a:off x="1268390" y="3931720"/>
                <a:ext cx="3346450" cy="871538"/>
              </a:xfrm>
              <a:prstGeom prst="rect">
                <a:avLst/>
              </a:prstGeom>
              <a:noFill/>
              <a:ln w="38100">
                <a:noFill/>
                <a:miter/>
              </a:ln>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𝑓</m:t>
                          </m:r>
                        </m:e>
                        <m:sub>
                          <m:r>
                            <a:rPr lang="zh-CN" altLang="en-US" i="1">
                              <a:solidFill>
                                <a:srgbClr val="000080"/>
                              </a:solidFill>
                              <a:latin typeface="Cambria Math" panose="02040503050406030204" pitchFamily="18" charset="0"/>
                            </a:rPr>
                            <m:t>𝑅</m:t>
                          </m:r>
                        </m:sub>
                      </m:sSub>
                      <m:r>
                        <a:rPr lang="zh-CN" altLang="en-US" i="1">
                          <a:solidFill>
                            <a:srgbClr val="000080"/>
                          </a:solidFill>
                          <a:latin typeface="Cambria Math" panose="02040503050406030204" pitchFamily="18" charset="0"/>
                        </a:rPr>
                        <m:t>=</m:t>
                      </m:r>
                      <m:f>
                        <m:fPr>
                          <m:ctrlPr>
                            <a:rPr lang="zh-CN" altLang="en-US" i="1">
                              <a:solidFill>
                                <a:srgbClr val="000080"/>
                              </a:solidFill>
                              <a:latin typeface="Cambria Math" panose="02040503050406030204" pitchFamily="18" charset="0"/>
                            </a:rPr>
                          </m:ctrlPr>
                        </m:fPr>
                        <m:num>
                          <m:r>
                            <a:rPr lang="zh-CN" altLang="en-US" i="1">
                              <a:solidFill>
                                <a:srgbClr val="000080"/>
                              </a:solidFill>
                              <a:latin typeface="Cambria Math" panose="02040503050406030204" pitchFamily="18" charset="0"/>
                            </a:rPr>
                            <m:t>𝑢</m:t>
                          </m:r>
                          <m:r>
                            <a:rPr lang="zh-CN" altLang="en-US" i="0">
                              <a:solidFill>
                                <a:srgbClr val="000080"/>
                              </a:solidFill>
                              <a:latin typeface="Cambria Math" panose="02040503050406030204" pitchFamily="18" charset="0"/>
                            </a:rPr>
                            <m:t>−</m:t>
                          </m:r>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𝑣</m:t>
                              </m:r>
                            </m:e>
                            <m:sub>
                              <m:r>
                                <a:rPr lang="zh-CN" altLang="en-US" i="1">
                                  <a:solidFill>
                                    <a:srgbClr val="000080"/>
                                  </a:solidFill>
                                  <a:latin typeface="Cambria Math" panose="02040503050406030204" pitchFamily="18" charset="0"/>
                                </a:rPr>
                                <m:t>𝑅</m:t>
                              </m:r>
                            </m:sub>
                          </m:sSub>
                        </m:num>
                        <m:den>
                          <m:r>
                            <a:rPr lang="zh-CN" altLang="en-US" i="1">
                              <a:solidFill>
                                <a:srgbClr val="000080"/>
                              </a:solidFill>
                              <a:latin typeface="Cambria Math" panose="02040503050406030204" pitchFamily="18" charset="0"/>
                            </a:rPr>
                            <m:t>𝑢</m:t>
                          </m:r>
                        </m:den>
                      </m:f>
                      <m:sSub>
                        <m:sSubPr>
                          <m:ctrlPr>
                            <a:rPr lang="zh-CN" altLang="en-US" i="1">
                              <a:solidFill>
                                <a:srgbClr val="000080"/>
                              </a:solidFill>
                              <a:latin typeface="Cambria Math" panose="02040503050406030204" pitchFamily="18" charset="0"/>
                            </a:rPr>
                          </m:ctrlPr>
                        </m:sSubPr>
                        <m:e>
                          <m:r>
                            <a:rPr lang="zh-CN" altLang="en-US" i="1">
                              <a:solidFill>
                                <a:srgbClr val="000080"/>
                              </a:solidFill>
                              <a:latin typeface="Cambria Math" panose="02040503050406030204" pitchFamily="18" charset="0"/>
                            </a:rPr>
                            <m:t>𝑓</m:t>
                          </m:r>
                        </m:e>
                        <m:sub>
                          <m:r>
                            <a:rPr lang="zh-CN" altLang="en-US" i="1">
                              <a:solidFill>
                                <a:srgbClr val="000080"/>
                              </a:solidFill>
                              <a:latin typeface="Cambria Math" panose="02040503050406030204" pitchFamily="18" charset="0"/>
                            </a:rPr>
                            <m:t>𝑆</m:t>
                          </m:r>
                        </m:sub>
                      </m:sSub>
                      <m:r>
                        <m:rPr>
                          <m:nor/>
                        </m:rPr>
                        <a:rPr lang="zh-CN" altLang="en-US" i="0">
                          <a:solidFill>
                            <a:srgbClr val="000080"/>
                          </a:solidFill>
                          <a:latin typeface="Cambria Math" panose="02040503050406030204" pitchFamily="18" charset="0"/>
                        </a:rPr>
                        <m:t>     </m:t>
                      </m:r>
                      <m:r>
                        <a:rPr lang="zh-CN" altLang="en-US" i="1">
                          <a:solidFill>
                            <a:srgbClr val="000080"/>
                          </a:solidFill>
                          <a:latin typeface="Cambria Math" panose="02040503050406030204" pitchFamily="18" charset="0"/>
                        </a:rPr>
                        <m:t>（</m:t>
                      </m:r>
                      <m:r>
                        <a:rPr lang="zh-CN" altLang="en-US" i="0">
                          <a:solidFill>
                            <a:srgbClr val="000080"/>
                          </a:solidFill>
                          <a:latin typeface="Cambria Math" panose="02040503050406030204" pitchFamily="18" charset="0"/>
                        </a:rPr>
                        <m:t>2</m:t>
                      </m:r>
                      <m:r>
                        <a:rPr lang="zh-CN" altLang="en-US" i="1">
                          <a:solidFill>
                            <a:srgbClr val="000080"/>
                          </a:solidFill>
                          <a:latin typeface="Cambria Math" panose="02040503050406030204" pitchFamily="18" charset="0"/>
                        </a:rPr>
                        <m:t>）</m:t>
                      </m:r>
                    </m:oMath>
                  </m:oMathPara>
                </a14:m>
                <a:endParaRPr lang="zh-CN" altLang="en-US" dirty="0"/>
              </a:p>
            </p:txBody>
          </p:sp>
        </mc:Choice>
        <mc:Fallback>
          <p:sp>
            <p:nvSpPr>
              <p:cNvPr id="52" name="Object 8"/>
              <p:cNvSpPr txBox="1">
                <a:spLocks noRot="1" noChangeAspect="1" noMove="1" noResize="1" noEditPoints="1" noAdjustHandles="1" noChangeArrowheads="1" noChangeShapeType="1" noTextEdit="1"/>
              </p:cNvSpPr>
              <p:nvPr/>
            </p:nvSpPr>
            <p:spPr>
              <a:xfrm>
                <a:off x="1268390" y="3931720"/>
                <a:ext cx="3346450" cy="871538"/>
              </a:xfrm>
              <a:prstGeom prst="rect">
                <a:avLst/>
              </a:prstGeom>
              <a:blipFill>
                <a:blip r:embed="rId11"/>
                <a:stretch>
                  <a:fillRect/>
                </a:stretch>
              </a:blipFill>
              <a:ln w="38100">
                <a:noFill/>
                <a:miter/>
              </a:ln>
            </p:spPr>
            <p:txBody>
              <a:bodyPr/>
              <a:lstStyle/>
              <a:p>
                <a:r>
                  <a:rPr lang="zh-CN" altLang="en-US">
                    <a:noFill/>
                  </a:rPr>
                  <a:t> </a:t>
                </a:r>
              </a:p>
            </p:txBody>
          </p:sp>
        </mc:Fallback>
      </mc:AlternateContent>
      <p:sp>
        <p:nvSpPr>
          <p:cNvPr id="9217" name="右箭头 9216"/>
          <p:cNvSpPr/>
          <p:nvPr/>
        </p:nvSpPr>
        <p:spPr>
          <a:xfrm>
            <a:off x="576263" y="2962275"/>
            <a:ext cx="719138" cy="2603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4" name="矩形 53"/>
          <p:cNvSpPr/>
          <p:nvPr/>
        </p:nvSpPr>
        <p:spPr>
          <a:xfrm>
            <a:off x="683568" y="4761464"/>
            <a:ext cx="8644898" cy="1200329"/>
          </a:xfrm>
          <a:prstGeom prst="rect">
            <a:avLst/>
          </a:prstGeom>
          <a:solidFill>
            <a:schemeClr val="bg2">
              <a:lumMod val="20000"/>
              <a:lumOff val="80000"/>
            </a:schemeClr>
          </a:solid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实验中，固定波源，让接收端以速度</a:t>
            </a:r>
            <a:r>
              <a:rPr kumimoji="0" lang="en-US" altLang="zh-CN" sz="2400" b="1" i="1"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V</a:t>
            </a:r>
            <a:r>
              <a:rPr kumimoji="0" lang="en-US" altLang="zh-CN" sz="2400" b="1" i="1" u="none" strike="noStrike" kern="1200" cap="none" spc="0" normalizeH="0" baseline="-2500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R</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靠近或者远离波源，用频率计测量</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波源的频率</a:t>
            </a:r>
            <a:r>
              <a:rPr kumimoji="0" lang="en-US" altLang="zh-CN" sz="2400" b="1" i="1" u="none" strike="noStrike" kern="1200" cap="none" spc="0" normalizeH="0" baseline="0" noProof="0" dirty="0" err="1">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f</a:t>
            </a:r>
            <a:r>
              <a:rPr kumimoji="0" lang="en-US" altLang="zh-CN" sz="2400" b="1" i="1" u="none" strike="noStrike" kern="1200" cap="none" spc="0" normalizeH="0" baseline="-25000" noProof="0" dirty="0" err="1">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s</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和接收端接受的频率</a:t>
            </a:r>
            <a:r>
              <a:rPr kumimoji="0" lang="en-US" altLang="zh-CN" sz="2400" b="1" i="1" u="none" strike="noStrike" kern="1200" cap="none" spc="0" normalizeH="0" baseline="0" noProof="0" dirty="0" err="1">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f</a:t>
            </a:r>
            <a:r>
              <a:rPr kumimoji="0" lang="en-US" altLang="zh-CN" sz="2400" b="1" i="1" u="none" strike="noStrike" kern="1200" cap="none" spc="0" normalizeH="0" baseline="-25000" noProof="0" dirty="0" err="1">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R</a:t>
            </a:r>
            <a:r>
              <a:rPr kumimoji="0" lang="en-US" altLang="zh-CN" sz="2400" b="1" i="1" u="none" strike="noStrike" kern="1200" cap="none" spc="0" normalizeH="0" baseline="-2500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 就可以用公式（</a:t>
            </a:r>
            <a:r>
              <a:rPr kumimoji="0" lang="en-US" altLang="zh-CN"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1</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a:t>
            </a:r>
            <a:r>
              <a:rPr kumimoji="0" lang="en-US" altLang="zh-CN"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2</a:t>
            </a:r>
            <a:r>
              <a:rPr kumimoji="0" lang="zh-CN" altLang="en-US" sz="2400" b="1" i="0" u="none" strike="noStrike" kern="1200" cap="none" spc="0" normalizeH="0" baseline="0" noProof="0" dirty="0">
                <a:ln>
                  <a:solidFill>
                    <a:schemeClr val="tx2">
                      <a:lumMod val="75000"/>
                    </a:schemeClr>
                  </a:solidFill>
                </a:ln>
                <a:solidFill>
                  <a:srgbClr val="006666"/>
                </a:solidFill>
                <a:effectLst/>
                <a:uLnTx/>
                <a:uFillTx/>
                <a:latin typeface="华文中宋" panose="02010600040101010101" pitchFamily="2" charset="-122"/>
                <a:ea typeface="华文中宋" panose="02010600040101010101" pitchFamily="2" charset="-122"/>
                <a:cs typeface="+mn-cs"/>
              </a:rPr>
              <a:t>）测量出声速</a:t>
            </a:r>
            <a:r>
              <a:rPr kumimoji="0" lang="en-US" altLang="zh-CN" sz="2400" b="1" i="1"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rPr>
              <a:t>u.</a:t>
            </a:r>
            <a:endParaRPr kumimoji="0" lang="zh-CN" altLang="en-US" sz="2400" b="1" i="1" u="none" strike="noStrike" kern="1200" cap="none" spc="0" normalizeH="0" baseline="0" noProof="0" dirty="0">
              <a:ln>
                <a:solidFill>
                  <a:schemeClr val="tx2">
                    <a:lumMod val="75000"/>
                  </a:schemeClr>
                </a:solidFill>
              </a:ln>
              <a:solidFill>
                <a:srgbClr val="006666"/>
              </a:solidFill>
              <a:effectLst/>
              <a:uLnTx/>
              <a:uFillTx/>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blinds(horizontal)">
                                      <p:cBhvr>
                                        <p:cTn id="21" dur="500"/>
                                        <p:tgtEl>
                                          <p:spTgt spid="12"/>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par>
                          <p:cTn id="26" fill="hold">
                            <p:stCondLst>
                              <p:cond delay="1500"/>
                            </p:stCondLst>
                            <p:childTnLst>
                              <p:par>
                                <p:cTn id="27" presetID="3"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childTnLst>
                          </p:cTn>
                        </p:par>
                        <p:par>
                          <p:cTn id="30" fill="hold">
                            <p:stCondLst>
                              <p:cond delay="2000"/>
                            </p:stCondLst>
                            <p:childTnLst>
                              <p:par>
                                <p:cTn id="31" presetID="3" presetClass="entr" presetSubtype="1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childTnLst>
                          </p:cTn>
                        </p:par>
                        <p:par>
                          <p:cTn id="34" fill="hold">
                            <p:stCondLst>
                              <p:cond delay="2500"/>
                            </p:stCondLst>
                            <p:childTnLst>
                              <p:par>
                                <p:cTn id="35" presetID="3" presetClass="entr" presetSubtype="1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par>
                          <p:cTn id="38" fill="hold">
                            <p:stCondLst>
                              <p:cond delay="3000"/>
                            </p:stCondLst>
                            <p:childTnLst>
                              <p:par>
                                <p:cTn id="39" presetID="3" presetClass="entr" presetSubtype="1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par>
                          <p:cTn id="42" fill="hold">
                            <p:stCondLst>
                              <p:cond delay="3500"/>
                            </p:stCondLst>
                            <p:childTnLst>
                              <p:par>
                                <p:cTn id="43" presetID="3" presetClass="entr" presetSubtype="10" fill="hold" grpId="0"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blinds(horizontal)">
                                      <p:cBhvr>
                                        <p:cTn id="45" dur="500"/>
                                        <p:tgtEl>
                                          <p:spTgt spid="7"/>
                                        </p:tgtEl>
                                      </p:cBhvr>
                                    </p:animEffect>
                                  </p:childTnLst>
                                </p:cTn>
                              </p:par>
                            </p:childTnLst>
                          </p:cTn>
                        </p:par>
                        <p:par>
                          <p:cTn id="46" fill="hold">
                            <p:stCondLst>
                              <p:cond delay="4000"/>
                            </p:stCondLst>
                            <p:childTnLst>
                              <p:par>
                                <p:cTn id="47" presetID="3" presetClass="entr" presetSubtype="1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linds(horizontal)">
                                      <p:cBhvr>
                                        <p:cTn id="49" dur="500"/>
                                        <p:tgtEl>
                                          <p:spTgt spid="5"/>
                                        </p:tgtEl>
                                      </p:cBhvr>
                                    </p:animEffect>
                                  </p:childTnLst>
                                </p:cTn>
                              </p:par>
                            </p:childTnLst>
                          </p:cTn>
                        </p:par>
                        <p:par>
                          <p:cTn id="50" fill="hold">
                            <p:stCondLst>
                              <p:cond delay="4500"/>
                            </p:stCondLst>
                            <p:childTnLst>
                              <p:par>
                                <p:cTn id="51" presetID="22" presetClass="entr" presetSubtype="8" fill="hold"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wipe(down)">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wipe(down)">
                                      <p:cBhvr>
                                        <p:cTn id="63" dur="500"/>
                                        <p:tgtEl>
                                          <p:spTgt spid="3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4" fill="hold" nodeType="click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down)">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9217"/>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51"/>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wheel(1)">
                                      <p:cBhvr>
                                        <p:cTn id="90"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24" grpId="0" animBg="1"/>
      <p:bldP spid="46" grpId="0" animBg="1"/>
      <p:bldP spid="51" grpId="0"/>
      <p:bldP spid="92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水面波的多普勒效应">
            <a:hlinkClick r:id="" action="ppaction://media"/>
          </p:cNvPr>
          <p:cNvPicPr/>
          <p:nvPr>
            <a:audioFile r:link="rId2"/>
            <p:extLst>
              <p:ext uri="{DAA4B4D4-6D71-4841-9C94-3DE7FCFB9230}">
                <p14:media xmlns:p14="http://schemas.microsoft.com/office/powerpoint/2010/main" r:embed="rId1"/>
              </p:ext>
            </p:extLst>
          </p:nvPr>
        </p:nvPicPr>
        <p:blipFill>
          <a:blip r:embed="rId4"/>
          <a:stretch>
            <a:fillRect/>
          </a:stretch>
        </p:blipFill>
        <p:spPr>
          <a:xfrm>
            <a:off x="899795" y="765175"/>
            <a:ext cx="7376795" cy="5144135"/>
          </a:xfrm>
          <a:prstGeom prst="rect">
            <a:avLst/>
          </a:prstGeom>
        </p:spPr>
      </p:pic>
    </p:spTree>
  </p:cSld>
  <p:clrMapOvr>
    <a:masterClrMapping/>
  </p:clrMapOvr>
  <p:transition/>
  <p:timing>
    <p:tnLst>
      <p:par>
        <p:cTn id="1" dur="indefinite" restart="never" nodeType="tmRoot">
          <p:childTnLst>
            <p:audio>
              <p:cMediaNode>
                <p:cTn id="2" fill="hold" display="1">
                  <p:stCondLst>
                    <p:cond delay="indefinite"/>
                  </p:stCondLst>
                </p:cTn>
                <p:tgtEl>
                  <p:spTgt spid="3"/>
                </p:tgtEl>
              </p:cMediaNode>
            </p:audi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E3Y2I3OTRlNTA1NjUwZGY1NGI3NTM4NWZhMGI4N2IifQ=="/>
  <p:tag name="KSO_WPP_MARK_KEY" val="c5cd99c1-b600-4270-9457-28f4a7d91577"/>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UNIT_TABLE_BEAUTIFY" val="smartTable{3141e4d8-fbca-4613-be93-db7632f18eb4}"/>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Lst>
</file>

<file path=ppt/tags/tag20.xml><?xml version="1.0" encoding="utf-8"?>
<p:tagLst xmlns:a="http://schemas.openxmlformats.org/drawingml/2006/main" xmlns:r="http://schemas.openxmlformats.org/officeDocument/2006/relationships" xmlns:p="http://schemas.openxmlformats.org/presentationml/2006/main">
  <p:tag name="KSO_WM_UNIT_TABLE_BEAUTIFY" val="smartTable{3141e4d8-fbca-4613-be93-db7632f18eb4}"/>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965,&quot;width&quot;:1762.5007874015748}"/>
  <p:tag name="KSO_WM_BEAUTIFY_FLAG" val=""/>
</p:tagLst>
</file>

<file path=ppt/theme/theme1.xml><?xml version="1.0" encoding="utf-8"?>
<a:theme xmlns:a="http://schemas.openxmlformats.org/drawingml/2006/main" name="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古瓶荷花">
  <a:themeElements>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fontScheme name="古瓶荷花">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古瓶荷花 1">
        <a:dk1>
          <a:srgbClr val="0033CC"/>
        </a:dk1>
        <a:lt1>
          <a:srgbClr val="FFFFFF"/>
        </a:lt1>
        <a:dk2>
          <a:srgbClr val="007572"/>
        </a:dk2>
        <a:lt2>
          <a:srgbClr val="C0C0C0"/>
        </a:lt2>
        <a:accent1>
          <a:srgbClr val="CCECFF"/>
        </a:accent1>
        <a:accent2>
          <a:srgbClr val="3399FF"/>
        </a:accent2>
        <a:accent3>
          <a:srgbClr val="FFFFFF"/>
        </a:accent3>
        <a:accent4>
          <a:srgbClr val="002AAE"/>
        </a:accent4>
        <a:accent5>
          <a:srgbClr val="E2F4FF"/>
        </a:accent5>
        <a:accent6>
          <a:srgbClr val="2D8AE7"/>
        </a:accent6>
        <a:hlink>
          <a:srgbClr val="CC0066"/>
        </a:hlink>
        <a:folHlink>
          <a:srgbClr val="7D7DA9"/>
        </a:folHlink>
      </a:clrScheme>
      <a:clrMap bg1="lt1" tx1="dk1" bg2="lt2" tx2="dk2" accent1="accent1" accent2="accent2" accent3="accent3" accent4="accent4" accent5="accent5" accent6="accent6" hlink="hlink" folHlink="folHlink"/>
    </a:extraClrScheme>
    <a:extraClrScheme>
      <a:clrScheme name="古瓶荷花 2">
        <a:dk1>
          <a:srgbClr val="007A77"/>
        </a:dk1>
        <a:lt1>
          <a:srgbClr val="EFF6EE"/>
        </a:lt1>
        <a:dk2>
          <a:srgbClr val="0066CC"/>
        </a:dk2>
        <a:lt2>
          <a:srgbClr val="C0C0C0"/>
        </a:lt2>
        <a:accent1>
          <a:srgbClr val="E7EEE6"/>
        </a:accent1>
        <a:accent2>
          <a:srgbClr val="FF9933"/>
        </a:accent2>
        <a:accent3>
          <a:srgbClr val="F6FAF5"/>
        </a:accent3>
        <a:accent4>
          <a:srgbClr val="006765"/>
        </a:accent4>
        <a:accent5>
          <a:srgbClr val="F1F5F0"/>
        </a:accent5>
        <a:accent6>
          <a:srgbClr val="E78A2D"/>
        </a:accent6>
        <a:hlink>
          <a:srgbClr val="636395"/>
        </a:hlink>
        <a:folHlink>
          <a:srgbClr val="CC3300"/>
        </a:folHlink>
      </a:clrScheme>
      <a:clrMap bg1="lt1" tx1="dk1" bg2="lt2" tx2="dk2" accent1="accent1" accent2="accent2" accent3="accent3" accent4="accent4" accent5="accent5" accent6="accent6" hlink="hlink" folHlink="folHlink"/>
    </a:extraClrScheme>
    <a:extraClrScheme>
      <a:clrScheme name="古瓶荷花 3">
        <a:dk1>
          <a:srgbClr val="000000"/>
        </a:dk1>
        <a:lt1>
          <a:srgbClr val="CCFFCC"/>
        </a:lt1>
        <a:dk2>
          <a:srgbClr val="E88A00"/>
        </a:dk2>
        <a:lt2>
          <a:srgbClr val="C0C0C0"/>
        </a:lt2>
        <a:accent1>
          <a:srgbClr val="CCECFF"/>
        </a:accent1>
        <a:accent2>
          <a:srgbClr val="336600"/>
        </a:accent2>
        <a:accent3>
          <a:srgbClr val="E2FFE2"/>
        </a:accent3>
        <a:accent4>
          <a:srgbClr val="000000"/>
        </a:accent4>
        <a:accent5>
          <a:srgbClr val="E2F4FF"/>
        </a:accent5>
        <a:accent6>
          <a:srgbClr val="2D5C00"/>
        </a:accent6>
        <a:hlink>
          <a:srgbClr val="3333CC"/>
        </a:hlink>
        <a:folHlink>
          <a:srgbClr val="3399FF"/>
        </a:folHlink>
      </a:clrScheme>
      <a:clrMap bg1="lt1" tx1="dk1" bg2="lt2" tx2="dk2" accent1="accent1" accent2="accent2" accent3="accent3" accent4="accent4" accent5="accent5" accent6="accent6" hlink="hlink" folHlink="folHlink"/>
    </a:extraClrScheme>
    <a:extraClrScheme>
      <a:clrScheme name="古瓶荷花 4">
        <a:dk1>
          <a:srgbClr val="000000"/>
        </a:dk1>
        <a:lt1>
          <a:srgbClr val="FFFFCC"/>
        </a:lt1>
        <a:dk2>
          <a:srgbClr val="CC3300"/>
        </a:dk2>
        <a:lt2>
          <a:srgbClr val="C0C0C0"/>
        </a:lt2>
        <a:accent1>
          <a:srgbClr val="FFFFCC"/>
        </a:accent1>
        <a:accent2>
          <a:srgbClr val="339933"/>
        </a:accent2>
        <a:accent3>
          <a:srgbClr val="FFFFE2"/>
        </a:accent3>
        <a:accent4>
          <a:srgbClr val="000000"/>
        </a:accent4>
        <a:accent5>
          <a:srgbClr val="FFFFE2"/>
        </a:accent5>
        <a:accent6>
          <a:srgbClr val="2D8A2D"/>
        </a:accent6>
        <a:hlink>
          <a:srgbClr val="0066FF"/>
        </a:hlink>
        <a:folHlink>
          <a:srgbClr val="6F6F9F"/>
        </a:folHlink>
      </a:clrScheme>
      <a:clrMap bg1="lt1" tx1="dk1" bg2="lt2" tx2="dk2" accent1="accent1" accent2="accent2" accent3="accent3" accent4="accent4" accent5="accent5" accent6="accent6" hlink="hlink" folHlink="folHlink"/>
    </a:extraClrScheme>
    <a:extraClrScheme>
      <a:clrScheme name="古瓶荷花 5">
        <a:dk1>
          <a:srgbClr val="636395"/>
        </a:dk1>
        <a:lt1>
          <a:srgbClr val="FFE2C5"/>
        </a:lt1>
        <a:dk2>
          <a:srgbClr val="000000"/>
        </a:dk2>
        <a:lt2>
          <a:srgbClr val="C0C0C0"/>
        </a:lt2>
        <a:accent1>
          <a:srgbClr val="FFE1E1"/>
        </a:accent1>
        <a:accent2>
          <a:srgbClr val="FF9933"/>
        </a:accent2>
        <a:accent3>
          <a:srgbClr val="FFEEDF"/>
        </a:accent3>
        <a:accent4>
          <a:srgbClr val="53537E"/>
        </a:accent4>
        <a:accent5>
          <a:srgbClr val="FFEEEE"/>
        </a:accent5>
        <a:accent6>
          <a:srgbClr val="E78A2D"/>
        </a:accent6>
        <a:hlink>
          <a:srgbClr val="008080"/>
        </a:hlink>
        <a:folHlink>
          <a:srgbClr val="3399FF"/>
        </a:folHlink>
      </a:clrScheme>
      <a:clrMap bg1="lt1" tx1="dk1" bg2="lt2" tx2="dk2" accent1="accent1" accent2="accent2" accent3="accent3" accent4="accent4" accent5="accent5" accent6="accent6" hlink="hlink" folHlink="folHlink"/>
    </a:extraClrScheme>
    <a:extraClrScheme>
      <a:clrScheme name="古瓶荷花 6">
        <a:dk1>
          <a:srgbClr val="626292"/>
        </a:dk1>
        <a:lt1>
          <a:srgbClr val="CCECFF"/>
        </a:lt1>
        <a:dk2>
          <a:srgbClr val="3333CC"/>
        </a:dk2>
        <a:lt2>
          <a:srgbClr val="C0C0C0"/>
        </a:lt2>
        <a:accent1>
          <a:srgbClr val="D9F1FF"/>
        </a:accent1>
        <a:accent2>
          <a:srgbClr val="FF9900"/>
        </a:accent2>
        <a:accent3>
          <a:srgbClr val="E2F4FF"/>
        </a:accent3>
        <a:accent4>
          <a:srgbClr val="53537C"/>
        </a:accent4>
        <a:accent5>
          <a:srgbClr val="E9F7FF"/>
        </a:accent5>
        <a:accent6>
          <a:srgbClr val="E78A00"/>
        </a:accent6>
        <a:hlink>
          <a:srgbClr val="CC0066"/>
        </a:hlink>
        <a:folHlink>
          <a:srgbClr val="009999"/>
        </a:folHlink>
      </a:clrScheme>
      <a:clrMap bg1="lt1" tx1="dk1" bg2="lt2" tx2="dk2" accent1="accent1" accent2="accent2" accent3="accent3" accent4="accent4" accent5="accent5" accent6="accent6" hlink="hlink" folHlink="folHlink"/>
    </a:extraClrScheme>
    <a:extraClrScheme>
      <a:clrScheme name="古瓶荷花 7">
        <a:dk1>
          <a:srgbClr val="0066CC"/>
        </a:dk1>
        <a:lt1>
          <a:srgbClr val="FFE1E1"/>
        </a:lt1>
        <a:dk2>
          <a:srgbClr val="006600"/>
        </a:dk2>
        <a:lt2>
          <a:srgbClr val="C0C0C0"/>
        </a:lt2>
        <a:accent1>
          <a:srgbClr val="FFFFCC"/>
        </a:accent1>
        <a:accent2>
          <a:srgbClr val="009999"/>
        </a:accent2>
        <a:accent3>
          <a:srgbClr val="FFEEEE"/>
        </a:accent3>
        <a:accent4>
          <a:srgbClr val="0056AE"/>
        </a:accent4>
        <a:accent5>
          <a:srgbClr val="FFFFE2"/>
        </a:accent5>
        <a:accent6>
          <a:srgbClr val="008A8A"/>
        </a:accent6>
        <a:hlink>
          <a:srgbClr val="EC0000"/>
        </a:hlink>
        <a:folHlink>
          <a:srgbClr val="0099FF"/>
        </a:folHlink>
      </a:clrScheme>
      <a:clrMap bg1="lt1" tx1="dk1" bg2="lt2" tx2="dk2" accent1="accent1" accent2="accent2" accent3="accent3" accent4="accent4" accent5="accent5" accent6="accent6" hlink="hlink" folHlink="folHlink"/>
    </a:extraClrScheme>
    <a:extraClrScheme>
      <a:clrScheme name="古瓶荷花 8">
        <a:dk1>
          <a:srgbClr val="292929"/>
        </a:dk1>
        <a:lt1>
          <a:srgbClr val="DDDDDD"/>
        </a:lt1>
        <a:dk2>
          <a:srgbClr val="0066CC"/>
        </a:dk2>
        <a:lt2>
          <a:srgbClr val="B2B2B2"/>
        </a:lt2>
        <a:accent1>
          <a:srgbClr val="CACADC"/>
        </a:accent1>
        <a:accent2>
          <a:srgbClr val="FFCC00"/>
        </a:accent2>
        <a:accent3>
          <a:srgbClr val="EBEBEB"/>
        </a:accent3>
        <a:accent4>
          <a:srgbClr val="212121"/>
        </a:accent4>
        <a:accent5>
          <a:srgbClr val="E1E1EB"/>
        </a:accent5>
        <a:accent6>
          <a:srgbClr val="E7B900"/>
        </a:accent6>
        <a:hlink>
          <a:srgbClr val="008080"/>
        </a:hlink>
        <a:folHlink>
          <a:srgbClr val="7D7DA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CDESIGNK</Template>
  <TotalTime>128</TotalTime>
  <Words>2264</Words>
  <Application>Microsoft Office PowerPoint</Application>
  <PresentationFormat>全屏显示(4:3)</PresentationFormat>
  <Paragraphs>208</Paragraphs>
  <Slides>30</Slides>
  <Notes>0</Notes>
  <HiddenSlides>0</HiddenSlides>
  <MMClips>1</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3</vt:i4>
      </vt:variant>
      <vt:variant>
        <vt:lpstr>幻灯片标题</vt:lpstr>
      </vt:variant>
      <vt:variant>
        <vt:i4>30</vt:i4>
      </vt:variant>
    </vt:vector>
  </HeadingPairs>
  <TitlesOfParts>
    <vt:vector size="46" baseType="lpstr">
      <vt:lpstr>华文隶书</vt:lpstr>
      <vt:lpstr>华文中宋</vt:lpstr>
      <vt:lpstr>楷体_GB2312</vt:lpstr>
      <vt:lpstr>宋体</vt:lpstr>
      <vt:lpstr>微软雅黑</vt:lpstr>
      <vt:lpstr>Arial</vt:lpstr>
      <vt:lpstr>Cambria Math</vt:lpstr>
      <vt:lpstr>Symbol</vt:lpstr>
      <vt:lpstr>Times New Roman</vt:lpstr>
      <vt:lpstr>Verdana</vt:lpstr>
      <vt:lpstr>Wingdings</vt:lpstr>
      <vt:lpstr>古瓶荷花</vt:lpstr>
      <vt:lpstr>1_古瓶荷花</vt:lpstr>
      <vt:lpstr>Visio</vt:lpstr>
      <vt:lpstr>CorelDRAW.Graphic.9</vt:lpstr>
      <vt:lpstr>Paintbrush Picture</vt:lpstr>
      <vt:lpstr>PowerPoint 演示文稿</vt:lpstr>
      <vt:lpstr>引言</vt:lpstr>
      <vt:lpstr>多普勒效应历史背景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大学物理实验</dc:title>
  <dc:creator>User</dc:creator>
  <cp:lastModifiedBy>Tony</cp:lastModifiedBy>
  <cp:revision>181</cp:revision>
  <dcterms:created xsi:type="dcterms:W3CDTF">2007-03-01T02:00:00Z</dcterms:created>
  <dcterms:modified xsi:type="dcterms:W3CDTF">2023-06-04T05:05:16Z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0A603EC08D5F4051940055D62C79C943_13</vt:lpwstr>
  </property>
  <property fmtid="{D5CDD505-2E9C-101B-9397-08002B2CF9AE}" pid="3" name="KSOProductBuildVer">
    <vt:lpwstr>2052-11.1.0.14036</vt:lpwstr>
  </property>
</Properties>
</file>